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7"/>
  </p:notesMasterIdLst>
  <p:sldIdLst>
    <p:sldId id="256" r:id="rId4"/>
    <p:sldId id="257" r:id="rId5"/>
    <p:sldId id="323" r:id="rId6"/>
    <p:sldId id="264" r:id="rId8"/>
    <p:sldId id="346" r:id="rId9"/>
    <p:sldId id="347" r:id="rId10"/>
    <p:sldId id="348" r:id="rId11"/>
    <p:sldId id="349" r:id="rId12"/>
    <p:sldId id="350" r:id="rId13"/>
    <p:sldId id="351" r:id="rId14"/>
    <p:sldId id="352" r:id="rId15"/>
    <p:sldId id="353" r:id="rId16"/>
    <p:sldId id="355" r:id="rId17"/>
    <p:sldId id="354" r:id="rId18"/>
    <p:sldId id="357" r:id="rId19"/>
    <p:sldId id="358" r:id="rId20"/>
    <p:sldId id="359" r:id="rId21"/>
    <p:sldId id="360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BDE0"/>
    <a:srgbClr val="97D5EA"/>
    <a:srgbClr val="45342A"/>
    <a:srgbClr val="857157"/>
    <a:srgbClr val="735C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77" autoAdjust="0"/>
    <p:restoredTop sz="94660"/>
  </p:normalViewPr>
  <p:slideViewPr>
    <p:cSldViewPr snapToGrid="0">
      <p:cViewPr>
        <p:scale>
          <a:sx n="57" d="100"/>
          <a:sy n="57" d="100"/>
        </p:scale>
        <p:origin x="1350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8DAC4-182C-42EA-8231-65B5758915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305EC-1AE2-4F50-8F1C-652C51ABE2C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74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1575" y="249609"/>
            <a:ext cx="10515600" cy="407385"/>
          </a:xfrm>
        </p:spPr>
        <p:txBody>
          <a:bodyPr>
            <a:noAutofit/>
          </a:bodyPr>
          <a:lstStyle>
            <a:lvl1pPr algn="ctr">
              <a:defRPr sz="3200" b="1">
                <a:solidFill>
                  <a:srgbClr val="3BBDE0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ags" Target="../tags/tag3.xml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矩形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45776" y="2469361"/>
            <a:ext cx="6682826" cy="958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sz="6000" b="1" dirty="0" smtClean="0">
                <a:solidFill>
                  <a:schemeClr val="bg2"/>
                </a:solidFill>
                <a:latin typeface="+mn-ea"/>
                <a:ea typeface="+mn-ea"/>
              </a:rPr>
              <a:t>商业游戏底层资源管理加载框架</a:t>
            </a:r>
            <a:endParaRPr sz="6000" b="1" dirty="0" smtClean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4" name="PA_文本框 28"/>
          <p:cNvSpPr txBox="1"/>
          <p:nvPr>
            <p:custDataLst>
              <p:tags r:id="rId2"/>
            </p:custDataLst>
          </p:nvPr>
        </p:nvSpPr>
        <p:spPr>
          <a:xfrm>
            <a:off x="8071553" y="4559882"/>
            <a:ext cx="880745" cy="368300"/>
          </a:xfrm>
          <a:prstGeom prst="rect">
            <a:avLst/>
          </a:prstGeom>
          <a:solidFill>
            <a:srgbClr val="3BBDE0"/>
          </a:solidFill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  <a:latin typeface="+mj-ea"/>
                <a:ea typeface="+mj-ea"/>
              </a:rPr>
              <a:t>Ocean</a:t>
            </a:r>
            <a:endParaRPr lang="en-US" altLang="zh-CN" sz="1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0" name="PA_TheXX - Intro - intr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635766" y="-256715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类对象池资源池对象池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435893" y="94733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ResourceManager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1"/>
          <p:cNvSpPr txBox="1"/>
          <p:nvPr/>
        </p:nvSpPr>
        <p:spPr>
          <a:xfrm>
            <a:off x="821690" y="1924050"/>
            <a:ext cx="7037705" cy="257683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：以双向链表为基础的资源池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：基础资源同步加载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9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基本资源卸载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9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基础资源异步加载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：清空缓存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：预加载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：为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ObjectManager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提供的同步异步资源加载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类对象池资源池对象池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435893" y="94733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ObjectManager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1"/>
          <p:cNvSpPr txBox="1"/>
          <p:nvPr/>
        </p:nvSpPr>
        <p:spPr>
          <a:xfrm>
            <a:off x="821690" y="1914525"/>
            <a:ext cx="7037705" cy="18383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：同步加载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：异步加载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9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预加载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9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取消异步加载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：基于离线数据的回收处理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基于框架的</a:t>
            </a:r>
            <a:r>
              <a:rPr lang="en-US" alt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UI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系统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51865" y="2532380"/>
            <a:ext cx="1671955" cy="7162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Prefab</a:t>
            </a:r>
            <a:r>
              <a:rPr lang="zh-CN" altLang="en-US"/>
              <a:t>的挂载脚本</a:t>
            </a:r>
            <a:r>
              <a:rPr lang="en-US" altLang="zh-CN"/>
              <a:t>Panel</a:t>
            </a:r>
            <a:endParaRPr lang="en-US" altLang="zh-CN"/>
          </a:p>
        </p:txBody>
      </p:sp>
      <p:sp>
        <p:nvSpPr>
          <p:cNvPr id="5" name="圆角矩形 4"/>
          <p:cNvSpPr/>
          <p:nvPr/>
        </p:nvSpPr>
        <p:spPr>
          <a:xfrm>
            <a:off x="821690" y="1231900"/>
            <a:ext cx="1932940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界面的</a:t>
            </a:r>
            <a:r>
              <a:rPr lang="en-US" altLang="zh-CN"/>
              <a:t>prefab</a:t>
            </a:r>
            <a:endParaRPr lang="en-US" altLang="zh-CN"/>
          </a:p>
        </p:txBody>
      </p:sp>
      <p:cxnSp>
        <p:nvCxnSpPr>
          <p:cNvPr id="6" name="直接箭头连接符 5"/>
          <p:cNvCxnSpPr/>
          <p:nvPr/>
        </p:nvCxnSpPr>
        <p:spPr>
          <a:xfrm>
            <a:off x="1788160" y="1837690"/>
            <a:ext cx="0" cy="5702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6226175" y="1222375"/>
            <a:ext cx="1585595" cy="454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UIManager</a:t>
            </a:r>
            <a:endParaRPr lang="en-US" altLang="zh-CN"/>
          </a:p>
        </p:txBody>
      </p:sp>
      <p:sp>
        <p:nvSpPr>
          <p:cNvPr id="12" name="圆角矩形 11"/>
          <p:cNvSpPr/>
          <p:nvPr/>
        </p:nvSpPr>
        <p:spPr>
          <a:xfrm>
            <a:off x="5066665" y="3075940"/>
            <a:ext cx="1575435" cy="454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Window</a:t>
            </a:r>
            <a:r>
              <a:rPr lang="zh-CN" altLang="en-US"/>
              <a:t>基类</a:t>
            </a:r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4940300" y="4438650"/>
            <a:ext cx="1701800" cy="4933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每个窗口类</a:t>
            </a:r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733425" y="4206240"/>
            <a:ext cx="2108200" cy="7258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动态加载的小部件</a:t>
            </a:r>
            <a:r>
              <a:rPr lang="en-US" altLang="zh-CN"/>
              <a:t>Prefab</a:t>
            </a:r>
            <a:endParaRPr lang="en-US" altLang="zh-CN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1692910" y="5087620"/>
            <a:ext cx="0" cy="5702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966470" y="5927725"/>
            <a:ext cx="1663065" cy="4737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继承</a:t>
            </a:r>
            <a:r>
              <a:rPr lang="en-US" altLang="zh-CN"/>
              <a:t>BaseItem</a:t>
            </a:r>
            <a:endParaRPr lang="zh-CN" altLang="en-US"/>
          </a:p>
        </p:txBody>
      </p:sp>
      <p:cxnSp>
        <p:nvCxnSpPr>
          <p:cNvPr id="23" name="肘形连接符 22"/>
          <p:cNvCxnSpPr/>
          <p:nvPr/>
        </p:nvCxnSpPr>
        <p:spPr>
          <a:xfrm rot="5400000" flipV="1">
            <a:off x="7226935" y="2054860"/>
            <a:ext cx="1034415" cy="69596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/>
          <p:nvPr/>
        </p:nvCxnSpPr>
        <p:spPr>
          <a:xfrm rot="5400000">
            <a:off x="5742940" y="2021205"/>
            <a:ext cx="1005205" cy="79248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5790565" y="3674745"/>
            <a:ext cx="0" cy="6089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/>
          <p:nvPr/>
        </p:nvCxnSpPr>
        <p:spPr>
          <a:xfrm>
            <a:off x="2774315" y="2872105"/>
            <a:ext cx="2001520" cy="1837055"/>
          </a:xfrm>
          <a:prstGeom prst="bentConnector3">
            <a:avLst>
              <a:gd name="adj1" fmla="val 5003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/>
          <p:cNvSpPr/>
          <p:nvPr/>
        </p:nvSpPr>
        <p:spPr>
          <a:xfrm>
            <a:off x="4998720" y="5715000"/>
            <a:ext cx="1643380" cy="6864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逻辑</a:t>
            </a:r>
            <a:endParaRPr lang="zh-CN" altLang="en-US"/>
          </a:p>
        </p:txBody>
      </p:sp>
      <p:cxnSp>
        <p:nvCxnSpPr>
          <p:cNvPr id="28" name="直接箭头连接符 27"/>
          <p:cNvCxnSpPr/>
          <p:nvPr/>
        </p:nvCxnSpPr>
        <p:spPr>
          <a:xfrm>
            <a:off x="5800725" y="5105400"/>
            <a:ext cx="0" cy="5416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六边形 28"/>
          <p:cNvSpPr/>
          <p:nvPr/>
        </p:nvSpPr>
        <p:spPr>
          <a:xfrm>
            <a:off x="7066915" y="2978785"/>
            <a:ext cx="2359025" cy="210883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每个界面的统一处理接口，打开，关闭，查找等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配置表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3805" y="1221105"/>
            <a:ext cx="79959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，基于</a:t>
            </a:r>
            <a:r>
              <a:rPr lang="en-US" altLang="zh-CN"/>
              <a:t>Python</a:t>
            </a:r>
            <a:r>
              <a:rPr lang="zh-CN" altLang="en-US"/>
              <a:t>的</a:t>
            </a:r>
            <a:r>
              <a:rPr lang="en-US" altLang="zh-CN"/>
              <a:t>excel</a:t>
            </a:r>
            <a:r>
              <a:rPr lang="zh-CN" altLang="en-US"/>
              <a:t>与类的映射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，基于</a:t>
            </a:r>
            <a:r>
              <a:rPr lang="en-US" altLang="zh-CN"/>
              <a:t>protobuf</a:t>
            </a:r>
            <a:r>
              <a:rPr lang="zh-CN" altLang="en-US"/>
              <a:t>的</a:t>
            </a:r>
            <a:r>
              <a:rPr lang="en-US" altLang="zh-CN"/>
              <a:t>excel</a:t>
            </a:r>
            <a:r>
              <a:rPr lang="zh-CN" altLang="en-US"/>
              <a:t>与类的映射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，程序生成</a:t>
            </a:r>
            <a:r>
              <a:rPr lang="en-US" altLang="zh-CN"/>
              <a:t>xml</a:t>
            </a:r>
            <a:r>
              <a:rPr lang="zh-CN" altLang="en-US"/>
              <a:t>，策划配置</a:t>
            </a:r>
            <a:r>
              <a:rPr lang="en-US" altLang="zh-CN"/>
              <a:t>excel</a:t>
            </a:r>
            <a:r>
              <a:rPr lang="zh-CN" altLang="en-US"/>
              <a:t>使用</a:t>
            </a:r>
            <a:r>
              <a:rPr lang="en-US" altLang="zh-CN"/>
              <a:t>vb</a:t>
            </a:r>
            <a:r>
              <a:rPr lang="zh-CN" altLang="en-US"/>
              <a:t>转成</a:t>
            </a:r>
            <a:r>
              <a:rPr lang="en-US" altLang="zh-CN"/>
              <a:t>xml,</a:t>
            </a:r>
            <a:r>
              <a:rPr lang="zh-CN" altLang="en-US"/>
              <a:t>运行时使用的是二进制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015365" y="2284095"/>
            <a:ext cx="1984375" cy="4054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配置表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551940" y="2731770"/>
            <a:ext cx="822960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540760" y="1744980"/>
            <a:ext cx="178117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未填写的</a:t>
            </a:r>
            <a:r>
              <a:rPr lang="en-US" altLang="zh-CN"/>
              <a:t>xml</a:t>
            </a:r>
            <a:endParaRPr lang="en-US" altLang="zh-CN"/>
          </a:p>
        </p:txBody>
      </p:sp>
      <p:sp>
        <p:nvSpPr>
          <p:cNvPr id="7" name="圆角矩形 6"/>
          <p:cNvSpPr/>
          <p:nvPr/>
        </p:nvSpPr>
        <p:spPr>
          <a:xfrm>
            <a:off x="1290955" y="5569585"/>
            <a:ext cx="134556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二进制</a:t>
            </a:r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540760" y="3676015"/>
            <a:ext cx="178117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填写的</a:t>
            </a:r>
            <a:r>
              <a:rPr lang="en-US" altLang="zh-CN"/>
              <a:t>xml</a:t>
            </a:r>
            <a:endParaRPr lang="en-US" altLang="zh-CN"/>
          </a:p>
        </p:txBody>
      </p:sp>
      <p:sp>
        <p:nvSpPr>
          <p:cNvPr id="10" name="圆角矩形 9"/>
          <p:cNvSpPr/>
          <p:nvPr/>
        </p:nvSpPr>
        <p:spPr>
          <a:xfrm>
            <a:off x="7465695" y="1744980"/>
            <a:ext cx="178117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未填写的</a:t>
            </a:r>
            <a:r>
              <a:rPr lang="en-US" altLang="zh-CN"/>
              <a:t>excel</a:t>
            </a:r>
            <a:endParaRPr lang="en-US" altLang="zh-CN"/>
          </a:p>
        </p:txBody>
      </p:sp>
      <p:sp>
        <p:nvSpPr>
          <p:cNvPr id="11" name="圆角矩形 10"/>
          <p:cNvSpPr/>
          <p:nvPr/>
        </p:nvSpPr>
        <p:spPr>
          <a:xfrm>
            <a:off x="7465695" y="3676015"/>
            <a:ext cx="178117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填写的</a:t>
            </a:r>
            <a:r>
              <a:rPr lang="en-US" altLang="zh-CN"/>
              <a:t>excel</a:t>
            </a:r>
            <a:endParaRPr lang="en-US" altLang="zh-CN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2420620" y="2037715"/>
            <a:ext cx="1025525" cy="5695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5601335" y="1942465"/>
            <a:ext cx="165227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右弧形箭头 16"/>
          <p:cNvSpPr/>
          <p:nvPr/>
        </p:nvSpPr>
        <p:spPr>
          <a:xfrm>
            <a:off x="9617710" y="1990090"/>
            <a:ext cx="816610" cy="200342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右弧形箭头 20"/>
          <p:cNvSpPr/>
          <p:nvPr/>
        </p:nvSpPr>
        <p:spPr>
          <a:xfrm>
            <a:off x="5563235" y="2084705"/>
            <a:ext cx="779145" cy="184213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 flipH="1">
            <a:off x="5732145" y="3887470"/>
            <a:ext cx="1571625" cy="22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 flipV="1">
            <a:off x="2211705" y="3300095"/>
            <a:ext cx="1035050" cy="6934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2458720" y="2987040"/>
            <a:ext cx="4832985" cy="674370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2211705" y="2084705"/>
            <a:ext cx="1045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类转</a:t>
            </a:r>
            <a:r>
              <a:rPr lang="en-US" altLang="zh-CN"/>
              <a:t>xml</a:t>
            </a:r>
            <a:endParaRPr lang="en-US" altLang="zh-CN"/>
          </a:p>
        </p:txBody>
      </p:sp>
      <p:sp>
        <p:nvSpPr>
          <p:cNvPr id="36" name="文本框 35"/>
          <p:cNvSpPr txBox="1"/>
          <p:nvPr/>
        </p:nvSpPr>
        <p:spPr>
          <a:xfrm>
            <a:off x="5753100" y="1499235"/>
            <a:ext cx="1348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xml</a:t>
            </a:r>
            <a:r>
              <a:rPr lang="zh-CN" altLang="en-US"/>
              <a:t>转</a:t>
            </a:r>
            <a:r>
              <a:rPr lang="en-US" altLang="zh-CN"/>
              <a:t>excel</a:t>
            </a:r>
            <a:endParaRPr lang="en-US" altLang="zh-CN"/>
          </a:p>
        </p:txBody>
      </p:sp>
      <p:sp>
        <p:nvSpPr>
          <p:cNvPr id="37" name="文本框 36"/>
          <p:cNvSpPr txBox="1"/>
          <p:nvPr/>
        </p:nvSpPr>
        <p:spPr>
          <a:xfrm>
            <a:off x="5843270" y="3993515"/>
            <a:ext cx="1348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excel</a:t>
            </a:r>
            <a:r>
              <a:rPr lang="zh-CN" altLang="en-US"/>
              <a:t>转</a:t>
            </a:r>
            <a:r>
              <a:rPr lang="en-US" altLang="zh-CN"/>
              <a:t>xml</a:t>
            </a:r>
            <a:endParaRPr lang="en-US" altLang="zh-CN"/>
          </a:p>
        </p:txBody>
      </p:sp>
      <p:sp>
        <p:nvSpPr>
          <p:cNvPr id="38" name="文本框 37"/>
          <p:cNvSpPr txBox="1"/>
          <p:nvPr/>
        </p:nvSpPr>
        <p:spPr>
          <a:xfrm>
            <a:off x="10515600" y="2479675"/>
            <a:ext cx="459740" cy="9493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填数据</a:t>
            </a:r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6436360" y="2446020"/>
            <a:ext cx="459740" cy="9493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填数据</a:t>
            </a:r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2420620" y="3395345"/>
            <a:ext cx="1045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xml</a:t>
            </a:r>
            <a:r>
              <a:rPr lang="zh-CN" altLang="en-US"/>
              <a:t>读取</a:t>
            </a:r>
            <a:endParaRPr lang="zh-CN" altLang="en-US"/>
          </a:p>
        </p:txBody>
      </p:sp>
      <p:cxnSp>
        <p:nvCxnSpPr>
          <p:cNvPr id="42" name="直接箭头连接符 41"/>
          <p:cNvCxnSpPr/>
          <p:nvPr/>
        </p:nvCxnSpPr>
        <p:spPr>
          <a:xfrm>
            <a:off x="1888490" y="3366770"/>
            <a:ext cx="9525" cy="207962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flipH="1" flipV="1">
            <a:off x="2087880" y="3338195"/>
            <a:ext cx="19050" cy="201295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2420620" y="4705985"/>
            <a:ext cx="2639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游戏运行只要执行的是与二进制之间的转换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256030" y="822960"/>
            <a:ext cx="14147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C000"/>
                </a:solidFill>
              </a:rPr>
              <a:t>跟策划确定类和表的数据结构</a:t>
            </a:r>
            <a:endParaRPr lang="zh-CN" altLang="en-US">
              <a:solidFill>
                <a:srgbClr val="FFC000"/>
              </a:solidFill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2636520" y="2084705"/>
            <a:ext cx="4823460" cy="768985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配置表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470660" y="1315720"/>
            <a:ext cx="202247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ConfigManger</a:t>
            </a:r>
            <a:endParaRPr lang="en-US" altLang="zh-CN"/>
          </a:p>
        </p:txBody>
      </p:sp>
      <p:sp>
        <p:nvSpPr>
          <p:cNvPr id="5" name="圆角矩形 4"/>
          <p:cNvSpPr/>
          <p:nvPr/>
        </p:nvSpPr>
        <p:spPr>
          <a:xfrm>
            <a:off x="1760220" y="3284855"/>
            <a:ext cx="144335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ExcelBase</a:t>
            </a:r>
            <a:endParaRPr lang="en-US" altLang="zh-CN"/>
          </a:p>
        </p:txBody>
      </p:sp>
      <p:cxnSp>
        <p:nvCxnSpPr>
          <p:cNvPr id="6" name="直接箭头连接符 5"/>
          <p:cNvCxnSpPr/>
          <p:nvPr/>
        </p:nvCxnSpPr>
        <p:spPr>
          <a:xfrm>
            <a:off x="2458720" y="1932940"/>
            <a:ext cx="0" cy="1177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/>
        </p:nvSpPr>
        <p:spPr>
          <a:xfrm>
            <a:off x="4479290" y="2214880"/>
            <a:ext cx="144335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..Base</a:t>
            </a:r>
            <a:endParaRPr lang="en-US" altLang="zh-CN"/>
          </a:p>
        </p:txBody>
      </p:sp>
      <p:sp>
        <p:nvSpPr>
          <p:cNvPr id="8" name="圆角矩形 7"/>
          <p:cNvSpPr/>
          <p:nvPr/>
        </p:nvSpPr>
        <p:spPr>
          <a:xfrm>
            <a:off x="4479290" y="3110230"/>
            <a:ext cx="144335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..Base</a:t>
            </a:r>
            <a:endParaRPr lang="en-US" altLang="zh-CN"/>
          </a:p>
        </p:txBody>
      </p:sp>
      <p:sp>
        <p:nvSpPr>
          <p:cNvPr id="9" name="圆角矩形 8"/>
          <p:cNvSpPr/>
          <p:nvPr/>
        </p:nvSpPr>
        <p:spPr>
          <a:xfrm>
            <a:off x="4479290" y="4019550"/>
            <a:ext cx="144335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..Base</a:t>
            </a:r>
            <a:endParaRPr lang="en-US" altLang="zh-CN"/>
          </a:p>
        </p:txBody>
      </p:sp>
      <p:sp>
        <p:nvSpPr>
          <p:cNvPr id="10" name="圆角矩形 9"/>
          <p:cNvSpPr/>
          <p:nvPr/>
        </p:nvSpPr>
        <p:spPr>
          <a:xfrm>
            <a:off x="4479290" y="5111750"/>
            <a:ext cx="1443355" cy="4845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..Base</a:t>
            </a:r>
            <a:endParaRPr lang="en-US" altLang="zh-CN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3417570" y="2502535"/>
            <a:ext cx="864235" cy="8261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V="1">
            <a:off x="3465195" y="3328670"/>
            <a:ext cx="816610" cy="2755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3369945" y="3898265"/>
            <a:ext cx="1016000" cy="389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3208655" y="4126230"/>
            <a:ext cx="1139190" cy="12153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1271905" y="4371340"/>
            <a:ext cx="2372995" cy="19653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</a:t>
            </a:r>
            <a:r>
              <a:rPr lang="zh-CN" altLang="en-US"/>
              <a:t>，编辑器下生成基本数据</a:t>
            </a:r>
            <a:endParaRPr lang="zh-CN" altLang="en-US"/>
          </a:p>
          <a:p>
            <a:pPr algn="ctr"/>
            <a:r>
              <a:rPr lang="en-US" altLang="zh-CN"/>
              <a:t>2</a:t>
            </a:r>
            <a:r>
              <a:rPr lang="zh-CN" altLang="en-US"/>
              <a:t>，运行时初始化保存数据降低搜索复杂度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2458720" y="3889375"/>
            <a:ext cx="9525" cy="3130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配置表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552575" y="2731770"/>
            <a:ext cx="822960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7021195" y="2731770"/>
            <a:ext cx="1781175" cy="44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excel</a:t>
            </a:r>
            <a:endParaRPr lang="en-US" altLang="zh-CN"/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2581910" y="2884805"/>
            <a:ext cx="4269105" cy="6985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3968750" y="1495425"/>
            <a:ext cx="1322070" cy="406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reg.xml</a:t>
            </a:r>
            <a:endParaRPr lang="en-US" altLang="zh-CN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2437765" y="1816735"/>
            <a:ext cx="1332230" cy="69977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5490210" y="1779270"/>
            <a:ext cx="1550035" cy="79375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284605" y="4340860"/>
            <a:ext cx="82607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data : name(</a:t>
            </a:r>
            <a:r>
              <a:rPr lang="zh-CN" altLang="en-US"/>
              <a:t>类名</a:t>
            </a:r>
            <a:r>
              <a:rPr lang="en-US" altLang="zh-CN"/>
              <a:t>)  form(excel</a:t>
            </a:r>
            <a:r>
              <a:rPr lang="zh-CN" altLang="en-US"/>
              <a:t>名</a:t>
            </a:r>
            <a:r>
              <a:rPr lang="en-US" altLang="zh-CN"/>
              <a:t>)  to(xml</a:t>
            </a:r>
            <a:r>
              <a:rPr lang="zh-CN" altLang="en-US"/>
              <a:t>名</a:t>
            </a:r>
            <a:r>
              <a:rPr lang="en-US" altLang="zh-CN"/>
              <a:t>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variable  </a:t>
            </a:r>
            <a:r>
              <a:rPr lang="en-US" altLang="zh-CN"/>
              <a:t>: name(</a:t>
            </a:r>
            <a:r>
              <a:rPr lang="zh-CN" altLang="en-US"/>
              <a:t>类里面的变量名</a:t>
            </a:r>
            <a:r>
              <a:rPr lang="en-US" altLang="zh-CN"/>
              <a:t>)   col</a:t>
            </a:r>
            <a:r>
              <a:rPr lang="zh-CN" altLang="en-US"/>
              <a:t>（对应到</a:t>
            </a:r>
            <a:r>
              <a:rPr lang="en-US" altLang="zh-CN"/>
              <a:t>excel</a:t>
            </a:r>
            <a:r>
              <a:rPr lang="zh-CN" altLang="en-US"/>
              <a:t>里面的列名） </a:t>
            </a:r>
            <a:r>
              <a:rPr lang="en-US" altLang="zh-CN"/>
              <a:t>type(</a:t>
            </a:r>
            <a:r>
              <a:rPr lang="zh-CN" altLang="en-US"/>
              <a:t>类型</a:t>
            </a:r>
            <a:r>
              <a:rPr lang="en-US" altLang="zh-CN"/>
              <a:t>)  </a:t>
            </a:r>
            <a:r>
              <a:rPr lang="zh-CN" altLang="en-US"/>
              <a:t> </a:t>
            </a:r>
            <a:r>
              <a:rPr lang="en-US" altLang="zh-CN"/>
              <a:t> foregin</a:t>
            </a:r>
            <a:r>
              <a:rPr lang="zh-CN" altLang="en-US"/>
              <a:t>（对外的主键值  列名）split（分隔符） </a:t>
            </a:r>
            <a:r>
              <a:rPr lang="en-US" altLang="zh-CN"/>
              <a:t>defaultValue(</a:t>
            </a:r>
            <a:r>
              <a:rPr lang="zh-CN" altLang="en-US"/>
              <a:t>默认值</a:t>
            </a:r>
            <a:r>
              <a:rPr lang="en-US" altLang="zh-CN"/>
              <a:t>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list ： </a:t>
            </a:r>
            <a:r>
              <a:rPr lang="en-US" altLang="zh-CN"/>
              <a:t>name(</a:t>
            </a:r>
            <a:r>
              <a:rPr lang="zh-CN" altLang="en-US"/>
              <a:t>类名</a:t>
            </a:r>
            <a:r>
              <a:rPr lang="en-US" altLang="zh-CN"/>
              <a:t>)  sheetname(</a:t>
            </a:r>
            <a:r>
              <a:rPr lang="zh-CN" altLang="en-US"/>
              <a:t>对应的</a:t>
            </a:r>
            <a:r>
              <a:rPr lang="en-US" altLang="zh-CN"/>
              <a:t>excel</a:t>
            </a:r>
            <a:r>
              <a:rPr lang="zh-CN" altLang="en-US"/>
              <a:t>里面的</a:t>
            </a:r>
            <a:r>
              <a:rPr lang="en-US" altLang="zh-CN"/>
              <a:t>sheet</a:t>
            </a:r>
            <a:r>
              <a:rPr lang="zh-CN" altLang="en-US"/>
              <a:t>名</a:t>
            </a:r>
            <a:r>
              <a:rPr lang="en-US" altLang="zh-CN"/>
              <a:t>)  mainKey</a:t>
            </a:r>
            <a:r>
              <a:rPr lang="zh-CN" altLang="en-US"/>
              <a:t>（这个类里面的主键是什么  变量名）  split（分隔符）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7392035" y="2204720"/>
            <a:ext cx="13417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Epplus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2826385" y="2204720"/>
            <a:ext cx="37795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</a:t>
            </a:r>
            <a:r>
              <a:rPr lang="en-US" altLang="zh-CN"/>
              <a:t>xml</a:t>
            </a:r>
            <a:r>
              <a:rPr lang="zh-CN" altLang="en-US"/>
              <a:t>读取数据转换成类，反射类里面的数据，方便写入</a:t>
            </a:r>
            <a:r>
              <a:rPr lang="en-US" altLang="zh-CN"/>
              <a:t>excel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2826385" y="2979420"/>
            <a:ext cx="37884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读取</a:t>
            </a:r>
            <a:r>
              <a:rPr lang="en-US" altLang="zh-CN"/>
              <a:t>excel</a:t>
            </a:r>
            <a:r>
              <a:rPr lang="zh-CN" altLang="en-US"/>
              <a:t>数据，创建类，反射赋值，把类序列化成</a:t>
            </a:r>
            <a:r>
              <a:rPr lang="en-US" altLang="zh-CN"/>
              <a:t>xml</a:t>
            </a:r>
            <a:r>
              <a:rPr lang="zh-CN" altLang="en-US"/>
              <a:t>及二进制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配置表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1120" y="796290"/>
            <a:ext cx="6889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  <a:sym typeface="+mn-ea"/>
              </a:rPr>
              <a:t>Reg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表头相关：</a:t>
            </a:r>
            <a:r>
              <a:rPr lang="en-US" altLang="zh-CN">
                <a:sym typeface="+mn-ea"/>
              </a:rPr>
              <a:t>  data : name(</a:t>
            </a:r>
            <a:r>
              <a:rPr lang="zh-CN" altLang="en-US">
                <a:sym typeface="+mn-ea"/>
              </a:rPr>
              <a:t>类名</a:t>
            </a:r>
            <a:r>
              <a:rPr lang="en-US" altLang="zh-CN">
                <a:sym typeface="+mn-ea"/>
              </a:rPr>
              <a:t>)  form(excel</a:t>
            </a:r>
            <a:r>
              <a:rPr lang="zh-CN" altLang="en-US">
                <a:sym typeface="+mn-ea"/>
              </a:rPr>
              <a:t>名</a:t>
            </a:r>
            <a:r>
              <a:rPr lang="en-US" altLang="zh-CN">
                <a:sym typeface="+mn-ea"/>
              </a:rPr>
              <a:t>)  to(xml</a:t>
            </a:r>
            <a:r>
              <a:rPr lang="zh-CN" altLang="en-US">
                <a:sym typeface="+mn-ea"/>
              </a:rPr>
              <a:t>名</a:t>
            </a:r>
            <a:r>
              <a:rPr lang="en-US" altLang="zh-CN">
                <a:sym typeface="+mn-ea"/>
              </a:rPr>
              <a:t>)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41120" y="1537970"/>
            <a:ext cx="688975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每个变量：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Xml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转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excel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必须写的关键字：</a:t>
            </a:r>
            <a:r>
              <a:rPr lang="en-US" altLang="zh-CN">
                <a:sym typeface="+mn-ea"/>
              </a:rPr>
              <a:t> </a:t>
            </a:r>
            <a:endParaRPr lang="en-US" altLang="zh-CN">
              <a:sym typeface="+mn-ea"/>
            </a:endParaRPr>
          </a:p>
          <a:p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variable  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: </a:t>
            </a:r>
            <a:r>
              <a:rPr lang="en-US" altLang="zh-CN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col</a:t>
            </a:r>
            <a:r>
              <a:rPr lang="zh-CN" altLang="en-US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（对应到</a:t>
            </a:r>
            <a:r>
              <a:rPr lang="en-US" altLang="zh-CN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excel</a:t>
            </a:r>
            <a:r>
              <a:rPr lang="zh-CN" altLang="en-US">
                <a:ln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里面的列名）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type(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类型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)  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foregin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（对外的主键值  列名）split（分隔符）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name(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类里面的变量名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) </a:t>
            </a:r>
            <a:endParaRPr lang="en-US" altLang="zh-CN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endParaRPr lang="zh-CN" altLang="en-US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olidFill>
                  <a:srgbClr val="00B050"/>
                </a:solidFill>
                <a:sym typeface="+mn-ea"/>
              </a:rPr>
              <a:t>Excel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转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xml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必须写的关键字：</a:t>
            </a:r>
            <a:endParaRPr lang="zh-CN" altLang="en-US">
              <a:solidFill>
                <a:srgbClr val="00B050"/>
              </a:solidFill>
              <a:sym typeface="+mn-ea"/>
            </a:endParaRPr>
          </a:p>
          <a:p>
            <a:r>
              <a:rPr lang="zh-CN" altLang="en-US">
                <a:ln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variable  </a:t>
            </a:r>
            <a:r>
              <a:rPr lang="en-US" altLang="zh-CN">
                <a:ln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: 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type(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类型</a:t>
            </a:r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)  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foregin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（对外的主键值  列名）split（分隔符）</a:t>
            </a:r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name(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类里面的变量名</a:t>
            </a:r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) 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defaultValue(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默认值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zh-CN" altLang="en-US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 都是关键字   list ：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name(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类名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  sheetname(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对应的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excel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里面的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sheet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名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  mainKey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（这个类里面的主键是什么  变量名）  split（分隔符）</a:t>
            </a:r>
            <a:endParaRPr lang="zh-CN" altLang="en-US"/>
          </a:p>
          <a:p>
            <a:endParaRPr lang="zh-CN" altLang="en-US"/>
          </a:p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21370" y="1826895"/>
            <a:ext cx="33915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type:</a:t>
            </a:r>
            <a:endParaRPr lang="en-US" altLang="zh-CN"/>
          </a:p>
          <a:p>
            <a:r>
              <a:rPr lang="en-US" altLang="zh-CN"/>
              <a:t>int;string;bool;enum;float</a:t>
            </a:r>
            <a:endParaRPr lang="en-US" altLang="zh-CN"/>
          </a:p>
          <a:p>
            <a:r>
              <a:rPr lang="en-US" altLang="zh-CN"/>
              <a:t>list</a:t>
            </a:r>
            <a:endParaRPr lang="en-US" altLang="zh-CN"/>
          </a:p>
          <a:p>
            <a:r>
              <a:rPr lang="en-US" altLang="zh-CN"/>
              <a:t>listStr;listInt;listBool;listFloat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8421370" y="3476625"/>
            <a:ext cx="313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foregin:</a:t>
            </a:r>
            <a:r>
              <a:rPr lang="zh-CN" altLang="en-US"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必须是父级的列名</a:t>
            </a:r>
            <a:endParaRPr lang="zh-CN" altLang="en-US"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21370" y="4501515"/>
            <a:ext cx="313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  <a:sym typeface="+mn-ea"/>
              </a:rPr>
              <a:t>mainKey</a:t>
            </a:r>
            <a:r>
              <a:rPr lang="zh-CN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：必须是变量名</a:t>
            </a:r>
            <a:endParaRPr lang="zh-CN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编辑器加载的好处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41120" y="1537970"/>
            <a:ext cx="688975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，不需要每次运行游戏都去打</a:t>
            </a:r>
            <a:r>
              <a:rPr lang="en-US" altLang="zh-CN">
                <a:solidFill>
                  <a:srgbClr val="FF0000"/>
                </a:solidFill>
              </a:rPr>
              <a:t>AB</a:t>
            </a:r>
            <a:r>
              <a:rPr lang="zh-CN" altLang="en-US">
                <a:solidFill>
                  <a:srgbClr val="FF0000"/>
                </a:solidFill>
              </a:rPr>
              <a:t>包</a:t>
            </a:r>
            <a:endParaRPr lang="zh-CN" altLang="en-US"/>
          </a:p>
          <a:p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>
                <a:solidFill>
                  <a:srgbClr val="FF0000"/>
                </a:solidFill>
              </a:rPr>
              <a:t>，不同平台</a:t>
            </a:r>
            <a:r>
              <a:rPr lang="en-US" altLang="zh-CN">
                <a:solidFill>
                  <a:srgbClr val="FF0000"/>
                </a:solidFill>
              </a:rPr>
              <a:t>AB</a:t>
            </a:r>
            <a:r>
              <a:rPr lang="zh-CN" altLang="en-US">
                <a:solidFill>
                  <a:srgbClr val="FF0000"/>
                </a:solidFill>
              </a:rPr>
              <a:t>包（编辑器下，只有加载</a:t>
            </a:r>
            <a:r>
              <a:rPr lang="en-US" altLang="zh-CN">
                <a:solidFill>
                  <a:srgbClr val="FF0000"/>
                </a:solidFill>
              </a:rPr>
              <a:t>Winodws</a:t>
            </a:r>
            <a:r>
              <a:rPr lang="zh-CN" altLang="en-US">
                <a:solidFill>
                  <a:srgbClr val="FF0000"/>
                </a:solidFill>
              </a:rPr>
              <a:t>平台的</a:t>
            </a:r>
            <a:r>
              <a:rPr lang="en-US" altLang="zh-CN">
                <a:solidFill>
                  <a:srgbClr val="FF0000"/>
                </a:solidFill>
              </a:rPr>
              <a:t>ab</a:t>
            </a:r>
            <a:r>
              <a:rPr lang="zh-CN" altLang="en-US">
                <a:solidFill>
                  <a:srgbClr val="FF0000"/>
                </a:solidFill>
              </a:rPr>
              <a:t>包，显示才正常）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	</a:t>
            </a:r>
            <a:r>
              <a:rPr lang="zh-CN" altLang="en-US">
                <a:solidFill>
                  <a:srgbClr val="FF0000"/>
                </a:solidFill>
              </a:rPr>
              <a:t>大部分情况下，我们可能都是使用的是</a:t>
            </a:r>
            <a:r>
              <a:rPr lang="en-US" altLang="zh-CN">
                <a:solidFill>
                  <a:srgbClr val="FF0000"/>
                </a:solidFill>
              </a:rPr>
              <a:t>Android</a:t>
            </a:r>
            <a:r>
              <a:rPr lang="zh-CN" altLang="en-US">
                <a:solidFill>
                  <a:srgbClr val="FF0000"/>
                </a:solidFill>
              </a:rPr>
              <a:t>平台或</a:t>
            </a:r>
            <a:r>
              <a:rPr lang="en-US" altLang="zh-CN">
                <a:solidFill>
                  <a:srgbClr val="FF0000"/>
                </a:solidFill>
              </a:rPr>
              <a:t>IOS</a:t>
            </a:r>
            <a:r>
              <a:rPr lang="zh-CN" altLang="en-US">
                <a:solidFill>
                  <a:srgbClr val="FF0000"/>
                </a:solidFill>
              </a:rPr>
              <a:t>平台</a:t>
            </a:r>
            <a:endParaRPr lang="zh-CN" altLang="en-US"/>
          </a:p>
          <a:p>
            <a:endParaRPr lang="zh-CN" altLang="en-US"/>
          </a:p>
          <a:p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00434" y="1906084"/>
            <a:ext cx="553998" cy="29018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3BBDE0"/>
                </a:solidFill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CONTENTS</a:t>
            </a:r>
            <a:endParaRPr lang="zh-CN" altLang="en-US" sz="2400" dirty="0">
              <a:solidFill>
                <a:srgbClr val="3BBDE0"/>
              </a:solidFill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6" name="剪去单角的矩形 22"/>
          <p:cNvSpPr/>
          <p:nvPr/>
        </p:nvSpPr>
        <p:spPr>
          <a:xfrm>
            <a:off x="5147022" y="1407915"/>
            <a:ext cx="4142862" cy="623315"/>
          </a:xfrm>
          <a:custGeom>
            <a:avLst/>
            <a:gdLst>
              <a:gd name="connsiteX0" fmla="*/ 0 w 4648200"/>
              <a:gd name="connsiteY0" fmla="*/ 0 h 476250"/>
              <a:gd name="connsiteX1" fmla="*/ 4568823 w 4648200"/>
              <a:gd name="connsiteY1" fmla="*/ 0 h 476250"/>
              <a:gd name="connsiteX2" fmla="*/ 4648200 w 4648200"/>
              <a:gd name="connsiteY2" fmla="*/ 79377 h 476250"/>
              <a:gd name="connsiteX3" fmla="*/ 4648200 w 4648200"/>
              <a:gd name="connsiteY3" fmla="*/ 476250 h 476250"/>
              <a:gd name="connsiteX4" fmla="*/ 0 w 4648200"/>
              <a:gd name="connsiteY4" fmla="*/ 476250 h 476250"/>
              <a:gd name="connsiteX5" fmla="*/ 0 w 4648200"/>
              <a:gd name="connsiteY5" fmla="*/ 0 h 476250"/>
              <a:gd name="connsiteX0-1" fmla="*/ 0 w 4772025"/>
              <a:gd name="connsiteY0-2" fmla="*/ 0 h 476250"/>
              <a:gd name="connsiteX1-3" fmla="*/ 4568823 w 4772025"/>
              <a:gd name="connsiteY1-4" fmla="*/ 0 h 476250"/>
              <a:gd name="connsiteX2-5" fmla="*/ 4772025 w 4772025"/>
              <a:gd name="connsiteY2-6" fmla="*/ 241302 h 476250"/>
              <a:gd name="connsiteX3-7" fmla="*/ 4648200 w 4772025"/>
              <a:gd name="connsiteY3-8" fmla="*/ 476250 h 476250"/>
              <a:gd name="connsiteX4-9" fmla="*/ 0 w 4772025"/>
              <a:gd name="connsiteY4-10" fmla="*/ 476250 h 476250"/>
              <a:gd name="connsiteX5-11" fmla="*/ 0 w 4772025"/>
              <a:gd name="connsiteY5-12" fmla="*/ 0 h 476250"/>
              <a:gd name="connsiteX0-13" fmla="*/ 0 w 4767262"/>
              <a:gd name="connsiteY0-14" fmla="*/ 0 h 476250"/>
              <a:gd name="connsiteX1-15" fmla="*/ 4568823 w 4767262"/>
              <a:gd name="connsiteY1-16" fmla="*/ 0 h 476250"/>
              <a:gd name="connsiteX2-17" fmla="*/ 4767262 w 4767262"/>
              <a:gd name="connsiteY2-18" fmla="*/ 207964 h 476250"/>
              <a:gd name="connsiteX3-19" fmla="*/ 4648200 w 4767262"/>
              <a:gd name="connsiteY3-20" fmla="*/ 476250 h 476250"/>
              <a:gd name="connsiteX4-21" fmla="*/ 0 w 4767262"/>
              <a:gd name="connsiteY4-22" fmla="*/ 476250 h 476250"/>
              <a:gd name="connsiteX5-23" fmla="*/ 0 w 4767262"/>
              <a:gd name="connsiteY5-24" fmla="*/ 0 h 476250"/>
              <a:gd name="connsiteX0-25" fmla="*/ 0 w 4872037"/>
              <a:gd name="connsiteY0-26" fmla="*/ 0 h 476250"/>
              <a:gd name="connsiteX1-27" fmla="*/ 4568823 w 4872037"/>
              <a:gd name="connsiteY1-28" fmla="*/ 0 h 476250"/>
              <a:gd name="connsiteX2-29" fmla="*/ 4872037 w 4872037"/>
              <a:gd name="connsiteY2-30" fmla="*/ 231777 h 476250"/>
              <a:gd name="connsiteX3-31" fmla="*/ 4648200 w 4872037"/>
              <a:gd name="connsiteY3-32" fmla="*/ 476250 h 476250"/>
              <a:gd name="connsiteX4-33" fmla="*/ 0 w 4872037"/>
              <a:gd name="connsiteY4-34" fmla="*/ 476250 h 476250"/>
              <a:gd name="connsiteX5-35" fmla="*/ 0 w 4872037"/>
              <a:gd name="connsiteY5-36" fmla="*/ 0 h 476250"/>
              <a:gd name="connsiteX0-37" fmla="*/ 0 w 4872037"/>
              <a:gd name="connsiteY0-38" fmla="*/ 0 h 481012"/>
              <a:gd name="connsiteX1-39" fmla="*/ 4568823 w 4872037"/>
              <a:gd name="connsiteY1-40" fmla="*/ 0 h 481012"/>
              <a:gd name="connsiteX2-41" fmla="*/ 4872037 w 4872037"/>
              <a:gd name="connsiteY2-42" fmla="*/ 231777 h 481012"/>
              <a:gd name="connsiteX3-43" fmla="*/ 4586288 w 4872037"/>
              <a:gd name="connsiteY3-44" fmla="*/ 481012 h 481012"/>
              <a:gd name="connsiteX4-45" fmla="*/ 0 w 4872037"/>
              <a:gd name="connsiteY4-46" fmla="*/ 476250 h 481012"/>
              <a:gd name="connsiteX5-47" fmla="*/ 0 w 4872037"/>
              <a:gd name="connsiteY5-48" fmla="*/ 0 h 481012"/>
              <a:gd name="connsiteX0-49" fmla="*/ 0 w 4872037"/>
              <a:gd name="connsiteY0-50" fmla="*/ 0 h 485775"/>
              <a:gd name="connsiteX1-51" fmla="*/ 4568823 w 4872037"/>
              <a:gd name="connsiteY1-52" fmla="*/ 0 h 485775"/>
              <a:gd name="connsiteX2-53" fmla="*/ 4872037 w 4872037"/>
              <a:gd name="connsiteY2-54" fmla="*/ 231777 h 485775"/>
              <a:gd name="connsiteX3-55" fmla="*/ 4581525 w 4872037"/>
              <a:gd name="connsiteY3-56" fmla="*/ 485775 h 485775"/>
              <a:gd name="connsiteX4-57" fmla="*/ 0 w 4872037"/>
              <a:gd name="connsiteY4-58" fmla="*/ 476250 h 485775"/>
              <a:gd name="connsiteX5-59" fmla="*/ 0 w 4872037"/>
              <a:gd name="connsiteY5-60" fmla="*/ 0 h 485775"/>
              <a:gd name="connsiteX0-61" fmla="*/ 0 w 4872037"/>
              <a:gd name="connsiteY0-62" fmla="*/ 0 h 490538"/>
              <a:gd name="connsiteX1-63" fmla="*/ 4568823 w 4872037"/>
              <a:gd name="connsiteY1-64" fmla="*/ 0 h 490538"/>
              <a:gd name="connsiteX2-65" fmla="*/ 4872037 w 4872037"/>
              <a:gd name="connsiteY2-66" fmla="*/ 231777 h 490538"/>
              <a:gd name="connsiteX3-67" fmla="*/ 4567237 w 4872037"/>
              <a:gd name="connsiteY3-68" fmla="*/ 490538 h 490538"/>
              <a:gd name="connsiteX4-69" fmla="*/ 0 w 4872037"/>
              <a:gd name="connsiteY4-70" fmla="*/ 476250 h 490538"/>
              <a:gd name="connsiteX5-71" fmla="*/ 0 w 4872037"/>
              <a:gd name="connsiteY5-72" fmla="*/ 0 h 490538"/>
              <a:gd name="connsiteX0-73" fmla="*/ 0 w 4876800"/>
              <a:gd name="connsiteY0-74" fmla="*/ 0 h 490538"/>
              <a:gd name="connsiteX1-75" fmla="*/ 4568823 w 4876800"/>
              <a:gd name="connsiteY1-76" fmla="*/ 0 h 490538"/>
              <a:gd name="connsiteX2-77" fmla="*/ 4876800 w 4876800"/>
              <a:gd name="connsiteY2-78" fmla="*/ 236540 h 490538"/>
              <a:gd name="connsiteX3-79" fmla="*/ 4567237 w 4876800"/>
              <a:gd name="connsiteY3-80" fmla="*/ 490538 h 490538"/>
              <a:gd name="connsiteX4-81" fmla="*/ 0 w 4876800"/>
              <a:gd name="connsiteY4-82" fmla="*/ 476250 h 490538"/>
              <a:gd name="connsiteX5-83" fmla="*/ 0 w 4876800"/>
              <a:gd name="connsiteY5-84" fmla="*/ 0 h 4905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4876800" h="490538">
                <a:moveTo>
                  <a:pt x="0" y="0"/>
                </a:moveTo>
                <a:lnTo>
                  <a:pt x="4568823" y="0"/>
                </a:lnTo>
                <a:lnTo>
                  <a:pt x="4876800" y="236540"/>
                </a:lnTo>
                <a:lnTo>
                  <a:pt x="4567237" y="490538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3B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400">
                <a:latin typeface="Franklin Gothic Demi" panose="020B0703020102020204" charset="0"/>
                <a:cs typeface="Franklin Gothic Demi" panose="020B0703020102020204" charset="0"/>
              </a:rPr>
              <a:t>  </a:t>
            </a:r>
            <a:r>
              <a:rPr lang="en-US" sz="2400" dirty="0">
                <a:solidFill>
                  <a:schemeClr val="bg1"/>
                </a:solidFill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AssetBundle</a:t>
            </a:r>
            <a:r>
              <a:rPr lang="zh-CN" altLang="en-US" sz="2400" dirty="0">
                <a:solidFill>
                  <a:schemeClr val="bg1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打包管理</a:t>
            </a:r>
            <a:endParaRPr lang="zh-CN" altLang="en-US" sz="2400">
              <a:latin typeface="Franklin Gothic Demi" panose="020B0703020102020204" charset="0"/>
              <a:cs typeface="Franklin Gothic Demi" panose="020B0703020102020204" charset="0"/>
            </a:endParaRPr>
          </a:p>
        </p:txBody>
      </p:sp>
      <p:sp>
        <p:nvSpPr>
          <p:cNvPr id="7" name="六边形 6"/>
          <p:cNvSpPr/>
          <p:nvPr/>
        </p:nvSpPr>
        <p:spPr>
          <a:xfrm>
            <a:off x="4462875" y="1342580"/>
            <a:ext cx="874622" cy="753985"/>
          </a:xfrm>
          <a:prstGeom prst="hexagon">
            <a:avLst/>
          </a:prstGeom>
          <a:solidFill>
            <a:srgbClr val="3BBDE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55" dirty="0">
                <a:latin typeface="Impact" panose="020B0806030902050204" pitchFamily="34" charset="0"/>
              </a:rPr>
              <a:t>01</a:t>
            </a:r>
            <a:endParaRPr lang="zh-CN" altLang="en-US" sz="2655" dirty="0">
              <a:latin typeface="Impact" panose="020B0806030902050204" pitchFamily="34" charset="0"/>
            </a:endParaRPr>
          </a:p>
        </p:txBody>
      </p:sp>
      <p:sp>
        <p:nvSpPr>
          <p:cNvPr id="9" name="剪去单角的矩形 22"/>
          <p:cNvSpPr/>
          <p:nvPr/>
        </p:nvSpPr>
        <p:spPr>
          <a:xfrm>
            <a:off x="5147022" y="2498525"/>
            <a:ext cx="4142862" cy="623315"/>
          </a:xfrm>
          <a:custGeom>
            <a:avLst/>
            <a:gdLst>
              <a:gd name="connsiteX0" fmla="*/ 0 w 4648200"/>
              <a:gd name="connsiteY0" fmla="*/ 0 h 476250"/>
              <a:gd name="connsiteX1" fmla="*/ 4568823 w 4648200"/>
              <a:gd name="connsiteY1" fmla="*/ 0 h 476250"/>
              <a:gd name="connsiteX2" fmla="*/ 4648200 w 4648200"/>
              <a:gd name="connsiteY2" fmla="*/ 79377 h 476250"/>
              <a:gd name="connsiteX3" fmla="*/ 4648200 w 4648200"/>
              <a:gd name="connsiteY3" fmla="*/ 476250 h 476250"/>
              <a:gd name="connsiteX4" fmla="*/ 0 w 4648200"/>
              <a:gd name="connsiteY4" fmla="*/ 476250 h 476250"/>
              <a:gd name="connsiteX5" fmla="*/ 0 w 4648200"/>
              <a:gd name="connsiteY5" fmla="*/ 0 h 476250"/>
              <a:gd name="connsiteX0-1" fmla="*/ 0 w 4772025"/>
              <a:gd name="connsiteY0-2" fmla="*/ 0 h 476250"/>
              <a:gd name="connsiteX1-3" fmla="*/ 4568823 w 4772025"/>
              <a:gd name="connsiteY1-4" fmla="*/ 0 h 476250"/>
              <a:gd name="connsiteX2-5" fmla="*/ 4772025 w 4772025"/>
              <a:gd name="connsiteY2-6" fmla="*/ 241302 h 476250"/>
              <a:gd name="connsiteX3-7" fmla="*/ 4648200 w 4772025"/>
              <a:gd name="connsiteY3-8" fmla="*/ 476250 h 476250"/>
              <a:gd name="connsiteX4-9" fmla="*/ 0 w 4772025"/>
              <a:gd name="connsiteY4-10" fmla="*/ 476250 h 476250"/>
              <a:gd name="connsiteX5-11" fmla="*/ 0 w 4772025"/>
              <a:gd name="connsiteY5-12" fmla="*/ 0 h 476250"/>
              <a:gd name="connsiteX0-13" fmla="*/ 0 w 4767262"/>
              <a:gd name="connsiteY0-14" fmla="*/ 0 h 476250"/>
              <a:gd name="connsiteX1-15" fmla="*/ 4568823 w 4767262"/>
              <a:gd name="connsiteY1-16" fmla="*/ 0 h 476250"/>
              <a:gd name="connsiteX2-17" fmla="*/ 4767262 w 4767262"/>
              <a:gd name="connsiteY2-18" fmla="*/ 207964 h 476250"/>
              <a:gd name="connsiteX3-19" fmla="*/ 4648200 w 4767262"/>
              <a:gd name="connsiteY3-20" fmla="*/ 476250 h 476250"/>
              <a:gd name="connsiteX4-21" fmla="*/ 0 w 4767262"/>
              <a:gd name="connsiteY4-22" fmla="*/ 476250 h 476250"/>
              <a:gd name="connsiteX5-23" fmla="*/ 0 w 4767262"/>
              <a:gd name="connsiteY5-24" fmla="*/ 0 h 476250"/>
              <a:gd name="connsiteX0-25" fmla="*/ 0 w 4872037"/>
              <a:gd name="connsiteY0-26" fmla="*/ 0 h 476250"/>
              <a:gd name="connsiteX1-27" fmla="*/ 4568823 w 4872037"/>
              <a:gd name="connsiteY1-28" fmla="*/ 0 h 476250"/>
              <a:gd name="connsiteX2-29" fmla="*/ 4872037 w 4872037"/>
              <a:gd name="connsiteY2-30" fmla="*/ 231777 h 476250"/>
              <a:gd name="connsiteX3-31" fmla="*/ 4648200 w 4872037"/>
              <a:gd name="connsiteY3-32" fmla="*/ 476250 h 476250"/>
              <a:gd name="connsiteX4-33" fmla="*/ 0 w 4872037"/>
              <a:gd name="connsiteY4-34" fmla="*/ 476250 h 476250"/>
              <a:gd name="connsiteX5-35" fmla="*/ 0 w 4872037"/>
              <a:gd name="connsiteY5-36" fmla="*/ 0 h 476250"/>
              <a:gd name="connsiteX0-37" fmla="*/ 0 w 4872037"/>
              <a:gd name="connsiteY0-38" fmla="*/ 0 h 481012"/>
              <a:gd name="connsiteX1-39" fmla="*/ 4568823 w 4872037"/>
              <a:gd name="connsiteY1-40" fmla="*/ 0 h 481012"/>
              <a:gd name="connsiteX2-41" fmla="*/ 4872037 w 4872037"/>
              <a:gd name="connsiteY2-42" fmla="*/ 231777 h 481012"/>
              <a:gd name="connsiteX3-43" fmla="*/ 4586288 w 4872037"/>
              <a:gd name="connsiteY3-44" fmla="*/ 481012 h 481012"/>
              <a:gd name="connsiteX4-45" fmla="*/ 0 w 4872037"/>
              <a:gd name="connsiteY4-46" fmla="*/ 476250 h 481012"/>
              <a:gd name="connsiteX5-47" fmla="*/ 0 w 4872037"/>
              <a:gd name="connsiteY5-48" fmla="*/ 0 h 481012"/>
              <a:gd name="connsiteX0-49" fmla="*/ 0 w 4872037"/>
              <a:gd name="connsiteY0-50" fmla="*/ 0 h 485775"/>
              <a:gd name="connsiteX1-51" fmla="*/ 4568823 w 4872037"/>
              <a:gd name="connsiteY1-52" fmla="*/ 0 h 485775"/>
              <a:gd name="connsiteX2-53" fmla="*/ 4872037 w 4872037"/>
              <a:gd name="connsiteY2-54" fmla="*/ 231777 h 485775"/>
              <a:gd name="connsiteX3-55" fmla="*/ 4581525 w 4872037"/>
              <a:gd name="connsiteY3-56" fmla="*/ 485775 h 485775"/>
              <a:gd name="connsiteX4-57" fmla="*/ 0 w 4872037"/>
              <a:gd name="connsiteY4-58" fmla="*/ 476250 h 485775"/>
              <a:gd name="connsiteX5-59" fmla="*/ 0 w 4872037"/>
              <a:gd name="connsiteY5-60" fmla="*/ 0 h 485775"/>
              <a:gd name="connsiteX0-61" fmla="*/ 0 w 4872037"/>
              <a:gd name="connsiteY0-62" fmla="*/ 0 h 490538"/>
              <a:gd name="connsiteX1-63" fmla="*/ 4568823 w 4872037"/>
              <a:gd name="connsiteY1-64" fmla="*/ 0 h 490538"/>
              <a:gd name="connsiteX2-65" fmla="*/ 4872037 w 4872037"/>
              <a:gd name="connsiteY2-66" fmla="*/ 231777 h 490538"/>
              <a:gd name="connsiteX3-67" fmla="*/ 4567237 w 4872037"/>
              <a:gd name="connsiteY3-68" fmla="*/ 490538 h 490538"/>
              <a:gd name="connsiteX4-69" fmla="*/ 0 w 4872037"/>
              <a:gd name="connsiteY4-70" fmla="*/ 476250 h 490538"/>
              <a:gd name="connsiteX5-71" fmla="*/ 0 w 4872037"/>
              <a:gd name="connsiteY5-72" fmla="*/ 0 h 490538"/>
              <a:gd name="connsiteX0-73" fmla="*/ 0 w 4876800"/>
              <a:gd name="connsiteY0-74" fmla="*/ 0 h 490538"/>
              <a:gd name="connsiteX1-75" fmla="*/ 4568823 w 4876800"/>
              <a:gd name="connsiteY1-76" fmla="*/ 0 h 490538"/>
              <a:gd name="connsiteX2-77" fmla="*/ 4876800 w 4876800"/>
              <a:gd name="connsiteY2-78" fmla="*/ 236540 h 490538"/>
              <a:gd name="connsiteX3-79" fmla="*/ 4567237 w 4876800"/>
              <a:gd name="connsiteY3-80" fmla="*/ 490538 h 490538"/>
              <a:gd name="connsiteX4-81" fmla="*/ 0 w 4876800"/>
              <a:gd name="connsiteY4-82" fmla="*/ 476250 h 490538"/>
              <a:gd name="connsiteX5-83" fmla="*/ 0 w 4876800"/>
              <a:gd name="connsiteY5-84" fmla="*/ 0 h 4905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4876800" h="490538">
                <a:moveTo>
                  <a:pt x="0" y="0"/>
                </a:moveTo>
                <a:lnTo>
                  <a:pt x="4568823" y="0"/>
                </a:lnTo>
                <a:lnTo>
                  <a:pt x="4876800" y="236540"/>
                </a:lnTo>
                <a:lnTo>
                  <a:pt x="4567237" y="490538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97D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0" name="六边形 9"/>
          <p:cNvSpPr/>
          <p:nvPr/>
        </p:nvSpPr>
        <p:spPr>
          <a:xfrm>
            <a:off x="4462875" y="2433190"/>
            <a:ext cx="874622" cy="753985"/>
          </a:xfrm>
          <a:prstGeom prst="hexagon">
            <a:avLst/>
          </a:prstGeom>
          <a:solidFill>
            <a:srgbClr val="97D5E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55" dirty="0">
                <a:latin typeface="Impact" panose="020B0806030902050204" pitchFamily="34" charset="0"/>
              </a:rPr>
              <a:t>02</a:t>
            </a:r>
            <a:endParaRPr lang="zh-CN" altLang="en-US" sz="2655" dirty="0">
              <a:latin typeface="Impact" panose="020B080603090205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337435" y="2560564"/>
            <a:ext cx="3230880" cy="4603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2400" dirty="0">
                <a:solidFill>
                  <a:schemeClr val="bg1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类对象池资源池对象池</a:t>
            </a:r>
            <a:endParaRPr lang="zh-CN" altLang="en-US" sz="2400" dirty="0">
              <a:solidFill>
                <a:schemeClr val="bg1"/>
              </a:solidFill>
              <a:latin typeface="Franklin Gothic Medium" panose="020B06030201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剪去单角的矩形 22"/>
          <p:cNvSpPr/>
          <p:nvPr/>
        </p:nvSpPr>
        <p:spPr>
          <a:xfrm>
            <a:off x="5147022" y="3590913"/>
            <a:ext cx="4142862" cy="623315"/>
          </a:xfrm>
          <a:custGeom>
            <a:avLst/>
            <a:gdLst>
              <a:gd name="connsiteX0" fmla="*/ 0 w 4648200"/>
              <a:gd name="connsiteY0" fmla="*/ 0 h 476250"/>
              <a:gd name="connsiteX1" fmla="*/ 4568823 w 4648200"/>
              <a:gd name="connsiteY1" fmla="*/ 0 h 476250"/>
              <a:gd name="connsiteX2" fmla="*/ 4648200 w 4648200"/>
              <a:gd name="connsiteY2" fmla="*/ 79377 h 476250"/>
              <a:gd name="connsiteX3" fmla="*/ 4648200 w 4648200"/>
              <a:gd name="connsiteY3" fmla="*/ 476250 h 476250"/>
              <a:gd name="connsiteX4" fmla="*/ 0 w 4648200"/>
              <a:gd name="connsiteY4" fmla="*/ 476250 h 476250"/>
              <a:gd name="connsiteX5" fmla="*/ 0 w 4648200"/>
              <a:gd name="connsiteY5" fmla="*/ 0 h 476250"/>
              <a:gd name="connsiteX0-1" fmla="*/ 0 w 4772025"/>
              <a:gd name="connsiteY0-2" fmla="*/ 0 h 476250"/>
              <a:gd name="connsiteX1-3" fmla="*/ 4568823 w 4772025"/>
              <a:gd name="connsiteY1-4" fmla="*/ 0 h 476250"/>
              <a:gd name="connsiteX2-5" fmla="*/ 4772025 w 4772025"/>
              <a:gd name="connsiteY2-6" fmla="*/ 241302 h 476250"/>
              <a:gd name="connsiteX3-7" fmla="*/ 4648200 w 4772025"/>
              <a:gd name="connsiteY3-8" fmla="*/ 476250 h 476250"/>
              <a:gd name="connsiteX4-9" fmla="*/ 0 w 4772025"/>
              <a:gd name="connsiteY4-10" fmla="*/ 476250 h 476250"/>
              <a:gd name="connsiteX5-11" fmla="*/ 0 w 4772025"/>
              <a:gd name="connsiteY5-12" fmla="*/ 0 h 476250"/>
              <a:gd name="connsiteX0-13" fmla="*/ 0 w 4767262"/>
              <a:gd name="connsiteY0-14" fmla="*/ 0 h 476250"/>
              <a:gd name="connsiteX1-15" fmla="*/ 4568823 w 4767262"/>
              <a:gd name="connsiteY1-16" fmla="*/ 0 h 476250"/>
              <a:gd name="connsiteX2-17" fmla="*/ 4767262 w 4767262"/>
              <a:gd name="connsiteY2-18" fmla="*/ 207964 h 476250"/>
              <a:gd name="connsiteX3-19" fmla="*/ 4648200 w 4767262"/>
              <a:gd name="connsiteY3-20" fmla="*/ 476250 h 476250"/>
              <a:gd name="connsiteX4-21" fmla="*/ 0 w 4767262"/>
              <a:gd name="connsiteY4-22" fmla="*/ 476250 h 476250"/>
              <a:gd name="connsiteX5-23" fmla="*/ 0 w 4767262"/>
              <a:gd name="connsiteY5-24" fmla="*/ 0 h 476250"/>
              <a:gd name="connsiteX0-25" fmla="*/ 0 w 4872037"/>
              <a:gd name="connsiteY0-26" fmla="*/ 0 h 476250"/>
              <a:gd name="connsiteX1-27" fmla="*/ 4568823 w 4872037"/>
              <a:gd name="connsiteY1-28" fmla="*/ 0 h 476250"/>
              <a:gd name="connsiteX2-29" fmla="*/ 4872037 w 4872037"/>
              <a:gd name="connsiteY2-30" fmla="*/ 231777 h 476250"/>
              <a:gd name="connsiteX3-31" fmla="*/ 4648200 w 4872037"/>
              <a:gd name="connsiteY3-32" fmla="*/ 476250 h 476250"/>
              <a:gd name="connsiteX4-33" fmla="*/ 0 w 4872037"/>
              <a:gd name="connsiteY4-34" fmla="*/ 476250 h 476250"/>
              <a:gd name="connsiteX5-35" fmla="*/ 0 w 4872037"/>
              <a:gd name="connsiteY5-36" fmla="*/ 0 h 476250"/>
              <a:gd name="connsiteX0-37" fmla="*/ 0 w 4872037"/>
              <a:gd name="connsiteY0-38" fmla="*/ 0 h 481012"/>
              <a:gd name="connsiteX1-39" fmla="*/ 4568823 w 4872037"/>
              <a:gd name="connsiteY1-40" fmla="*/ 0 h 481012"/>
              <a:gd name="connsiteX2-41" fmla="*/ 4872037 w 4872037"/>
              <a:gd name="connsiteY2-42" fmla="*/ 231777 h 481012"/>
              <a:gd name="connsiteX3-43" fmla="*/ 4586288 w 4872037"/>
              <a:gd name="connsiteY3-44" fmla="*/ 481012 h 481012"/>
              <a:gd name="connsiteX4-45" fmla="*/ 0 w 4872037"/>
              <a:gd name="connsiteY4-46" fmla="*/ 476250 h 481012"/>
              <a:gd name="connsiteX5-47" fmla="*/ 0 w 4872037"/>
              <a:gd name="connsiteY5-48" fmla="*/ 0 h 481012"/>
              <a:gd name="connsiteX0-49" fmla="*/ 0 w 4872037"/>
              <a:gd name="connsiteY0-50" fmla="*/ 0 h 485775"/>
              <a:gd name="connsiteX1-51" fmla="*/ 4568823 w 4872037"/>
              <a:gd name="connsiteY1-52" fmla="*/ 0 h 485775"/>
              <a:gd name="connsiteX2-53" fmla="*/ 4872037 w 4872037"/>
              <a:gd name="connsiteY2-54" fmla="*/ 231777 h 485775"/>
              <a:gd name="connsiteX3-55" fmla="*/ 4581525 w 4872037"/>
              <a:gd name="connsiteY3-56" fmla="*/ 485775 h 485775"/>
              <a:gd name="connsiteX4-57" fmla="*/ 0 w 4872037"/>
              <a:gd name="connsiteY4-58" fmla="*/ 476250 h 485775"/>
              <a:gd name="connsiteX5-59" fmla="*/ 0 w 4872037"/>
              <a:gd name="connsiteY5-60" fmla="*/ 0 h 485775"/>
              <a:gd name="connsiteX0-61" fmla="*/ 0 w 4872037"/>
              <a:gd name="connsiteY0-62" fmla="*/ 0 h 490538"/>
              <a:gd name="connsiteX1-63" fmla="*/ 4568823 w 4872037"/>
              <a:gd name="connsiteY1-64" fmla="*/ 0 h 490538"/>
              <a:gd name="connsiteX2-65" fmla="*/ 4872037 w 4872037"/>
              <a:gd name="connsiteY2-66" fmla="*/ 231777 h 490538"/>
              <a:gd name="connsiteX3-67" fmla="*/ 4567237 w 4872037"/>
              <a:gd name="connsiteY3-68" fmla="*/ 490538 h 490538"/>
              <a:gd name="connsiteX4-69" fmla="*/ 0 w 4872037"/>
              <a:gd name="connsiteY4-70" fmla="*/ 476250 h 490538"/>
              <a:gd name="connsiteX5-71" fmla="*/ 0 w 4872037"/>
              <a:gd name="connsiteY5-72" fmla="*/ 0 h 490538"/>
              <a:gd name="connsiteX0-73" fmla="*/ 0 w 4876800"/>
              <a:gd name="connsiteY0-74" fmla="*/ 0 h 490538"/>
              <a:gd name="connsiteX1-75" fmla="*/ 4568823 w 4876800"/>
              <a:gd name="connsiteY1-76" fmla="*/ 0 h 490538"/>
              <a:gd name="connsiteX2-77" fmla="*/ 4876800 w 4876800"/>
              <a:gd name="connsiteY2-78" fmla="*/ 236540 h 490538"/>
              <a:gd name="connsiteX3-79" fmla="*/ 4567237 w 4876800"/>
              <a:gd name="connsiteY3-80" fmla="*/ 490538 h 490538"/>
              <a:gd name="connsiteX4-81" fmla="*/ 0 w 4876800"/>
              <a:gd name="connsiteY4-82" fmla="*/ 476250 h 490538"/>
              <a:gd name="connsiteX5-83" fmla="*/ 0 w 4876800"/>
              <a:gd name="connsiteY5-84" fmla="*/ 0 h 4905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4876800" h="490538">
                <a:moveTo>
                  <a:pt x="0" y="0"/>
                </a:moveTo>
                <a:lnTo>
                  <a:pt x="4568823" y="0"/>
                </a:lnTo>
                <a:lnTo>
                  <a:pt x="4876800" y="236540"/>
                </a:lnTo>
                <a:lnTo>
                  <a:pt x="4567237" y="490538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3B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3" name="六边形 12"/>
          <p:cNvSpPr/>
          <p:nvPr/>
        </p:nvSpPr>
        <p:spPr>
          <a:xfrm>
            <a:off x="4462875" y="3525578"/>
            <a:ext cx="874622" cy="753985"/>
          </a:xfrm>
          <a:prstGeom prst="hexagon">
            <a:avLst/>
          </a:prstGeom>
          <a:solidFill>
            <a:srgbClr val="3BBDE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55" dirty="0">
                <a:latin typeface="Impact" panose="020B0806030902050204" pitchFamily="34" charset="0"/>
              </a:rPr>
              <a:t>03</a:t>
            </a:r>
            <a:endParaRPr lang="zh-CN" altLang="en-US" sz="2655" dirty="0">
              <a:latin typeface="Impact" panose="020B080603090205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337435" y="3651682"/>
            <a:ext cx="2621280" cy="4603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bg1"/>
                </a:solidFill>
                <a:latin typeface="Franklin Gothic Medium" panose="020B0603020102020204" pitchFamily="34" charset="0"/>
                <a:ea typeface="微软雅黑" panose="020B0503020204020204" pitchFamily="34" charset="-122"/>
              </a:rPr>
              <a:t>离线数据及配置表</a:t>
            </a:r>
            <a:endParaRPr lang="zh-CN" altLang="en-US" sz="2400" dirty="0">
              <a:solidFill>
                <a:schemeClr val="bg1"/>
              </a:solidFill>
              <a:latin typeface="Franklin Gothic Medium" panose="020B06030201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剪去单角的矩形 22"/>
          <p:cNvSpPr/>
          <p:nvPr/>
        </p:nvSpPr>
        <p:spPr>
          <a:xfrm>
            <a:off x="5147022" y="4683301"/>
            <a:ext cx="4142862" cy="623315"/>
          </a:xfrm>
          <a:custGeom>
            <a:avLst/>
            <a:gdLst>
              <a:gd name="connsiteX0" fmla="*/ 0 w 4648200"/>
              <a:gd name="connsiteY0" fmla="*/ 0 h 476250"/>
              <a:gd name="connsiteX1" fmla="*/ 4568823 w 4648200"/>
              <a:gd name="connsiteY1" fmla="*/ 0 h 476250"/>
              <a:gd name="connsiteX2" fmla="*/ 4648200 w 4648200"/>
              <a:gd name="connsiteY2" fmla="*/ 79377 h 476250"/>
              <a:gd name="connsiteX3" fmla="*/ 4648200 w 4648200"/>
              <a:gd name="connsiteY3" fmla="*/ 476250 h 476250"/>
              <a:gd name="connsiteX4" fmla="*/ 0 w 4648200"/>
              <a:gd name="connsiteY4" fmla="*/ 476250 h 476250"/>
              <a:gd name="connsiteX5" fmla="*/ 0 w 4648200"/>
              <a:gd name="connsiteY5" fmla="*/ 0 h 476250"/>
              <a:gd name="connsiteX0-1" fmla="*/ 0 w 4772025"/>
              <a:gd name="connsiteY0-2" fmla="*/ 0 h 476250"/>
              <a:gd name="connsiteX1-3" fmla="*/ 4568823 w 4772025"/>
              <a:gd name="connsiteY1-4" fmla="*/ 0 h 476250"/>
              <a:gd name="connsiteX2-5" fmla="*/ 4772025 w 4772025"/>
              <a:gd name="connsiteY2-6" fmla="*/ 241302 h 476250"/>
              <a:gd name="connsiteX3-7" fmla="*/ 4648200 w 4772025"/>
              <a:gd name="connsiteY3-8" fmla="*/ 476250 h 476250"/>
              <a:gd name="connsiteX4-9" fmla="*/ 0 w 4772025"/>
              <a:gd name="connsiteY4-10" fmla="*/ 476250 h 476250"/>
              <a:gd name="connsiteX5-11" fmla="*/ 0 w 4772025"/>
              <a:gd name="connsiteY5-12" fmla="*/ 0 h 476250"/>
              <a:gd name="connsiteX0-13" fmla="*/ 0 w 4767262"/>
              <a:gd name="connsiteY0-14" fmla="*/ 0 h 476250"/>
              <a:gd name="connsiteX1-15" fmla="*/ 4568823 w 4767262"/>
              <a:gd name="connsiteY1-16" fmla="*/ 0 h 476250"/>
              <a:gd name="connsiteX2-17" fmla="*/ 4767262 w 4767262"/>
              <a:gd name="connsiteY2-18" fmla="*/ 207964 h 476250"/>
              <a:gd name="connsiteX3-19" fmla="*/ 4648200 w 4767262"/>
              <a:gd name="connsiteY3-20" fmla="*/ 476250 h 476250"/>
              <a:gd name="connsiteX4-21" fmla="*/ 0 w 4767262"/>
              <a:gd name="connsiteY4-22" fmla="*/ 476250 h 476250"/>
              <a:gd name="connsiteX5-23" fmla="*/ 0 w 4767262"/>
              <a:gd name="connsiteY5-24" fmla="*/ 0 h 476250"/>
              <a:gd name="connsiteX0-25" fmla="*/ 0 w 4872037"/>
              <a:gd name="connsiteY0-26" fmla="*/ 0 h 476250"/>
              <a:gd name="connsiteX1-27" fmla="*/ 4568823 w 4872037"/>
              <a:gd name="connsiteY1-28" fmla="*/ 0 h 476250"/>
              <a:gd name="connsiteX2-29" fmla="*/ 4872037 w 4872037"/>
              <a:gd name="connsiteY2-30" fmla="*/ 231777 h 476250"/>
              <a:gd name="connsiteX3-31" fmla="*/ 4648200 w 4872037"/>
              <a:gd name="connsiteY3-32" fmla="*/ 476250 h 476250"/>
              <a:gd name="connsiteX4-33" fmla="*/ 0 w 4872037"/>
              <a:gd name="connsiteY4-34" fmla="*/ 476250 h 476250"/>
              <a:gd name="connsiteX5-35" fmla="*/ 0 w 4872037"/>
              <a:gd name="connsiteY5-36" fmla="*/ 0 h 476250"/>
              <a:gd name="connsiteX0-37" fmla="*/ 0 w 4872037"/>
              <a:gd name="connsiteY0-38" fmla="*/ 0 h 481012"/>
              <a:gd name="connsiteX1-39" fmla="*/ 4568823 w 4872037"/>
              <a:gd name="connsiteY1-40" fmla="*/ 0 h 481012"/>
              <a:gd name="connsiteX2-41" fmla="*/ 4872037 w 4872037"/>
              <a:gd name="connsiteY2-42" fmla="*/ 231777 h 481012"/>
              <a:gd name="connsiteX3-43" fmla="*/ 4586288 w 4872037"/>
              <a:gd name="connsiteY3-44" fmla="*/ 481012 h 481012"/>
              <a:gd name="connsiteX4-45" fmla="*/ 0 w 4872037"/>
              <a:gd name="connsiteY4-46" fmla="*/ 476250 h 481012"/>
              <a:gd name="connsiteX5-47" fmla="*/ 0 w 4872037"/>
              <a:gd name="connsiteY5-48" fmla="*/ 0 h 481012"/>
              <a:gd name="connsiteX0-49" fmla="*/ 0 w 4872037"/>
              <a:gd name="connsiteY0-50" fmla="*/ 0 h 485775"/>
              <a:gd name="connsiteX1-51" fmla="*/ 4568823 w 4872037"/>
              <a:gd name="connsiteY1-52" fmla="*/ 0 h 485775"/>
              <a:gd name="connsiteX2-53" fmla="*/ 4872037 w 4872037"/>
              <a:gd name="connsiteY2-54" fmla="*/ 231777 h 485775"/>
              <a:gd name="connsiteX3-55" fmla="*/ 4581525 w 4872037"/>
              <a:gd name="connsiteY3-56" fmla="*/ 485775 h 485775"/>
              <a:gd name="connsiteX4-57" fmla="*/ 0 w 4872037"/>
              <a:gd name="connsiteY4-58" fmla="*/ 476250 h 485775"/>
              <a:gd name="connsiteX5-59" fmla="*/ 0 w 4872037"/>
              <a:gd name="connsiteY5-60" fmla="*/ 0 h 485775"/>
              <a:gd name="connsiteX0-61" fmla="*/ 0 w 4872037"/>
              <a:gd name="connsiteY0-62" fmla="*/ 0 h 490538"/>
              <a:gd name="connsiteX1-63" fmla="*/ 4568823 w 4872037"/>
              <a:gd name="connsiteY1-64" fmla="*/ 0 h 490538"/>
              <a:gd name="connsiteX2-65" fmla="*/ 4872037 w 4872037"/>
              <a:gd name="connsiteY2-66" fmla="*/ 231777 h 490538"/>
              <a:gd name="connsiteX3-67" fmla="*/ 4567237 w 4872037"/>
              <a:gd name="connsiteY3-68" fmla="*/ 490538 h 490538"/>
              <a:gd name="connsiteX4-69" fmla="*/ 0 w 4872037"/>
              <a:gd name="connsiteY4-70" fmla="*/ 476250 h 490538"/>
              <a:gd name="connsiteX5-71" fmla="*/ 0 w 4872037"/>
              <a:gd name="connsiteY5-72" fmla="*/ 0 h 490538"/>
              <a:gd name="connsiteX0-73" fmla="*/ 0 w 4876800"/>
              <a:gd name="connsiteY0-74" fmla="*/ 0 h 490538"/>
              <a:gd name="connsiteX1-75" fmla="*/ 4568823 w 4876800"/>
              <a:gd name="connsiteY1-76" fmla="*/ 0 h 490538"/>
              <a:gd name="connsiteX2-77" fmla="*/ 4876800 w 4876800"/>
              <a:gd name="connsiteY2-78" fmla="*/ 236540 h 490538"/>
              <a:gd name="connsiteX3-79" fmla="*/ 4567237 w 4876800"/>
              <a:gd name="connsiteY3-80" fmla="*/ 490538 h 490538"/>
              <a:gd name="connsiteX4-81" fmla="*/ 0 w 4876800"/>
              <a:gd name="connsiteY4-82" fmla="*/ 476250 h 490538"/>
              <a:gd name="connsiteX5-83" fmla="*/ 0 w 4876800"/>
              <a:gd name="connsiteY5-84" fmla="*/ 0 h 4905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4876800" h="490538">
                <a:moveTo>
                  <a:pt x="0" y="0"/>
                </a:moveTo>
                <a:lnTo>
                  <a:pt x="4568823" y="0"/>
                </a:lnTo>
                <a:lnTo>
                  <a:pt x="4876800" y="236540"/>
                </a:lnTo>
                <a:lnTo>
                  <a:pt x="4567237" y="490538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97D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1705"/>
              <a:t>   </a:t>
            </a:r>
            <a:r>
              <a:rPr lang="zh-CN" altLang="en-US" sz="2400"/>
              <a:t>使用</a:t>
            </a:r>
            <a:r>
              <a:rPr lang="zh-CN" altLang="en-US" sz="2400">
                <a:latin typeface="Franklin Gothic Demi" panose="020B0703020102020204" charset="0"/>
              </a:rPr>
              <a:t>框架制作简单</a:t>
            </a:r>
            <a:r>
              <a:rPr lang="en-US" altLang="zh-CN" sz="2400">
                <a:latin typeface="Franklin Gothic Demi" panose="020B0703020102020204" charset="0"/>
              </a:rPr>
              <a:t>UI</a:t>
            </a:r>
            <a:r>
              <a:rPr lang="zh-CN" altLang="en-US" sz="2400">
                <a:latin typeface="Franklin Gothic Demi" panose="020B0703020102020204" charset="0"/>
              </a:rPr>
              <a:t>系统</a:t>
            </a:r>
            <a:endParaRPr lang="zh-CN" altLang="en-US" sz="2400">
              <a:latin typeface="Franklin Gothic Demi" panose="020B0703020102020204" charset="0"/>
            </a:endParaRPr>
          </a:p>
        </p:txBody>
      </p:sp>
      <p:sp>
        <p:nvSpPr>
          <p:cNvPr id="16" name="六边形 15"/>
          <p:cNvSpPr/>
          <p:nvPr/>
        </p:nvSpPr>
        <p:spPr>
          <a:xfrm>
            <a:off x="4462875" y="4617966"/>
            <a:ext cx="874622" cy="753985"/>
          </a:xfrm>
          <a:prstGeom prst="hexagon">
            <a:avLst/>
          </a:prstGeom>
          <a:solidFill>
            <a:srgbClr val="97D5E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55" dirty="0">
                <a:latin typeface="Impact" panose="020B0806030902050204" pitchFamily="34" charset="0"/>
              </a:rPr>
              <a:t>04</a:t>
            </a:r>
            <a:endParaRPr lang="zh-CN" altLang="en-US" sz="2655" dirty="0"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23918" y="1145158"/>
            <a:ext cx="1107996" cy="436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BBDE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000" b="1" dirty="0">
              <a:solidFill>
                <a:srgbClr val="3BBDE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9" grpId="0" animBg="1"/>
      <p:bldP spid="10" grpId="0" animBg="1"/>
      <p:bldP spid="11" grpId="0" bldLvl="0" animBg="1"/>
      <p:bldP spid="12" grpId="0" animBg="1"/>
      <p:bldP spid="13" grpId="0" animBg="1"/>
      <p:bldP spid="14" grpId="0" bldLvl="0" animBg="1"/>
      <p:bldP spid="15" grpId="0" animBg="1"/>
      <p:bldP spid="16" grpId="0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1"/>
          <p:cNvSpPr txBox="1"/>
          <p:nvPr/>
        </p:nvSpPr>
        <p:spPr>
          <a:xfrm>
            <a:off x="761013" y="1447077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程序集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2"/>
          <p:cNvSpPr txBox="1"/>
          <p:nvPr/>
        </p:nvSpPr>
        <p:spPr>
          <a:xfrm>
            <a:off x="760730" y="2185035"/>
            <a:ext cx="8519795" cy="6527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02.unity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资源加载方式介绍  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，拖到组件上   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Resources.load  3,AssetBundle   4,AssetDataBase.LoadAtPtah   </a:t>
            </a:r>
            <a:endParaRPr lang="en-US" altLang="zh-CN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3"/>
          <p:cNvSpPr txBox="1"/>
          <p:nvPr/>
        </p:nvSpPr>
        <p:spPr>
          <a:xfrm>
            <a:off x="760730" y="2922905"/>
            <a:ext cx="7056120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03.c#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序列化    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，类转成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  2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，以及转成二进制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43564" y="2120256"/>
            <a:ext cx="3210561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761014" y="2820865"/>
            <a:ext cx="3210561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843564" y="3428765"/>
            <a:ext cx="3210561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Franklin Gothic Demi" panose="020B0703020102020204" charset="0"/>
                <a:cs typeface="Franklin Gothic Demi" panose="020B0703020102020204" charset="0"/>
                <a:sym typeface="+mn-ea"/>
              </a:rPr>
              <a:t>  </a:t>
            </a:r>
            <a:r>
              <a:rPr lang="zh-CN" altLang="en-US">
                <a:latin typeface="Franklin Gothic Demi" panose="020B0703020102020204" charset="0"/>
                <a:cs typeface="Franklin Gothic Demi" panose="020B0703020102020204" charset="0"/>
                <a:sym typeface="+mn-ea"/>
              </a:rPr>
              <a:t>预备知识介绍</a:t>
            </a:r>
            <a:endParaRPr lang="zh-CN" altLang="en-US" dirty="0"/>
          </a:p>
        </p:txBody>
      </p:sp>
      <p:sp>
        <p:nvSpPr>
          <p:cNvPr id="3" name="文本框 33"/>
          <p:cNvSpPr txBox="1"/>
          <p:nvPr/>
        </p:nvSpPr>
        <p:spPr>
          <a:xfrm>
            <a:off x="802288" y="370680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04.unity 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asset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序列化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8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8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8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8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8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8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AssetBundle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打包管理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文本框 31"/>
          <p:cNvSpPr txBox="1"/>
          <p:nvPr/>
        </p:nvSpPr>
        <p:spPr>
          <a:xfrm>
            <a:off x="761013" y="1447077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打包策略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761013" y="202810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自定义打包配置表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1"/>
          <p:cNvSpPr txBox="1"/>
          <p:nvPr/>
        </p:nvSpPr>
        <p:spPr>
          <a:xfrm>
            <a:off x="761013" y="2638337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31"/>
          <p:cNvSpPr txBox="1"/>
          <p:nvPr/>
        </p:nvSpPr>
        <p:spPr>
          <a:xfrm>
            <a:off x="761013" y="324857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打包工具制作完成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1"/>
          <p:cNvSpPr txBox="1"/>
          <p:nvPr/>
        </p:nvSpPr>
        <p:spPr>
          <a:xfrm>
            <a:off x="821973" y="386833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05.ab</a:t>
            </a:r>
            <a:r>
              <a:rPr lang="zh-CN" alt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包初步加载</a:t>
            </a:r>
            <a:endParaRPr lang="zh-CN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" grpId="0"/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AssetBundle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打包管理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文本框 31"/>
          <p:cNvSpPr txBox="1"/>
          <p:nvPr/>
        </p:nvSpPr>
        <p:spPr>
          <a:xfrm>
            <a:off x="587023" y="106036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zh-CN" altLang="en-US" sz="19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打包策略</a:t>
            </a:r>
            <a:endParaRPr lang="zh-CN" altLang="en-US" sz="19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78125" y="1753870"/>
            <a:ext cx="2459355" cy="520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编辑器下设置文件夹或文件</a:t>
            </a:r>
            <a:r>
              <a:rPr lang="en-US" altLang="zh-CN"/>
              <a:t>AB</a:t>
            </a:r>
            <a:r>
              <a:rPr lang="zh-CN" altLang="en-US"/>
              <a:t>包名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237480" y="1811655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5636895" y="1821815"/>
            <a:ext cx="1660525" cy="3956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生成</a:t>
            </a:r>
            <a:r>
              <a:rPr lang="en-US" altLang="zh-CN"/>
              <a:t>AB</a:t>
            </a:r>
            <a:r>
              <a:rPr lang="zh-CN" altLang="en-US"/>
              <a:t>包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297420" y="1830070"/>
            <a:ext cx="4114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7708900" y="1800860"/>
            <a:ext cx="3094990" cy="426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根据</a:t>
            </a:r>
            <a:r>
              <a:rPr lang="en-US" altLang="zh-CN"/>
              <a:t>manifest</a:t>
            </a:r>
            <a:r>
              <a:rPr lang="zh-CN" altLang="en-US"/>
              <a:t>进行依赖加载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15645" y="2536190"/>
            <a:ext cx="102946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优点：</a:t>
            </a:r>
            <a:r>
              <a:rPr lang="zh-CN" altLang="en-US">
                <a:solidFill>
                  <a:schemeClr val="tx1"/>
                </a:solidFill>
              </a:rPr>
              <a:t>上手简单，方便操作。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缺点</a:t>
            </a:r>
            <a:r>
              <a:rPr lang="zh-CN" altLang="en-US"/>
              <a:t>：编辑器必须打包才能运行游戏，浪费时间；容易产生冗余</a:t>
            </a:r>
            <a:r>
              <a:rPr lang="en-US" altLang="zh-CN"/>
              <a:t>AB</a:t>
            </a:r>
            <a:r>
              <a:rPr lang="zh-CN" altLang="en-US"/>
              <a:t>包；文件夹或文件等</a:t>
            </a:r>
            <a:r>
              <a:rPr lang="en-US" altLang="zh-CN"/>
              <a:t>AB</a:t>
            </a:r>
            <a:r>
              <a:rPr lang="zh-CN" altLang="en-US"/>
              <a:t>包名设置混乱，难以管理。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925830" y="181165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>
                <a:solidFill>
                  <a:schemeClr val="tx1"/>
                </a:solidFill>
                <a:effectLst/>
                <a:sym typeface="+mn-ea"/>
              </a:rPr>
              <a:t>正常打包策略</a:t>
            </a:r>
            <a:endParaRPr lang="zh-CN" altLang="en-US">
              <a:solidFill>
                <a:schemeClr val="tx1"/>
              </a:solidFill>
              <a:effectLst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25830" y="370522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>
                <a:solidFill>
                  <a:schemeClr val="tx1"/>
                </a:solidFill>
                <a:effectLst/>
                <a:sym typeface="+mn-ea"/>
              </a:rPr>
              <a:t>我们的打包策略</a:t>
            </a:r>
            <a:endParaRPr lang="zh-CN" altLang="en-US">
              <a:solidFill>
                <a:schemeClr val="tx1"/>
              </a:solidFill>
              <a:effectLst/>
              <a:sym typeface="+mn-ea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2778125" y="3629025"/>
            <a:ext cx="2690495" cy="520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设置编辑器工具统一设置</a:t>
            </a:r>
            <a:r>
              <a:rPr lang="en-US" altLang="zh-CN"/>
              <a:t>AB</a:t>
            </a:r>
            <a:r>
              <a:rPr lang="zh-CN" altLang="en-US"/>
              <a:t>包名及路径管理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468620" y="3691890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5880100" y="3677920"/>
            <a:ext cx="3291840" cy="3956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根据依赖关系生成不冗余</a:t>
            </a:r>
            <a:r>
              <a:rPr lang="en-US" altLang="zh-CN"/>
              <a:t>AB</a:t>
            </a:r>
            <a:r>
              <a:rPr lang="zh-CN" altLang="en-US"/>
              <a:t>包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171940" y="3691890"/>
            <a:ext cx="4114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702310" y="4403090"/>
            <a:ext cx="2896870" cy="6172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根据基于</a:t>
            </a:r>
            <a:r>
              <a:rPr lang="en-US" altLang="zh-CN"/>
              <a:t>Asset</a:t>
            </a:r>
            <a:r>
              <a:rPr lang="zh-CN" altLang="en-US"/>
              <a:t>的全路径生成自己的依赖关系表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599180" y="4527550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005580" y="4514215"/>
            <a:ext cx="6070600" cy="3956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根据自己的依赖关系表加载</a:t>
            </a:r>
            <a:r>
              <a:rPr lang="en-US" altLang="zh-CN"/>
              <a:t>AB</a:t>
            </a:r>
            <a:r>
              <a:rPr lang="zh-CN" altLang="en-US"/>
              <a:t>包，编辑器下直接加载资源</a:t>
            </a:r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02310" y="5298440"/>
            <a:ext cx="102946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  <a:sym typeface="+mn-ea"/>
              </a:rPr>
              <a:t>优点：</a:t>
            </a:r>
            <a:r>
              <a:rPr lang="zh-CN" altLang="en-US">
                <a:sym typeface="+mn-ea"/>
              </a:rPr>
              <a:t>不需要在打包编辑器可以直接运行游戏；不会产生冗余</a:t>
            </a:r>
            <a:r>
              <a:rPr lang="en-US" altLang="zh-CN">
                <a:sym typeface="+mn-ea"/>
              </a:rPr>
              <a:t>AB</a:t>
            </a:r>
            <a:r>
              <a:rPr lang="zh-CN" altLang="en-US">
                <a:sym typeface="+mn-ea"/>
              </a:rPr>
              <a:t>包；文件夹或文件</a:t>
            </a:r>
            <a:r>
              <a:rPr lang="en-US" altLang="zh-CN">
                <a:sym typeface="+mn-ea"/>
              </a:rPr>
              <a:t>AB</a:t>
            </a:r>
            <a:r>
              <a:rPr lang="zh-CN" altLang="en-US">
                <a:sym typeface="+mn-ea"/>
              </a:rPr>
              <a:t>包设置简单方便容易管理。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缺点</a:t>
            </a:r>
            <a:r>
              <a:rPr lang="zh-CN" altLang="en-US">
                <a:sym typeface="+mn-ea"/>
              </a:rPr>
              <a:t>：长时间未打包的情况下，打包的时候时间较长。对于新手理解上有一定难度。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AssetBundle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打包管理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918493" y="154550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自定义打包配置表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85620" y="2651760"/>
            <a:ext cx="63334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基于</a:t>
            </a:r>
            <a:r>
              <a:rPr lang="en-US" altLang="zh-CN"/>
              <a:t>Assets</a:t>
            </a:r>
            <a:r>
              <a:rPr lang="zh-CN" altLang="en-US"/>
              <a:t>序列化生成编辑器打包配置表，表里的设置主要分为两种：</a:t>
            </a:r>
            <a:endParaRPr lang="zh-CN" altLang="en-US"/>
          </a:p>
          <a:p>
            <a:r>
              <a:rPr lang="en-US" altLang="zh-CN"/>
              <a:t>      1</a:t>
            </a:r>
            <a:r>
              <a:rPr lang="zh-CN" altLang="en-US"/>
              <a:t>，基于文件夹下所有单个文件进行打包。（</a:t>
            </a:r>
            <a:r>
              <a:rPr lang="en-US" altLang="zh-CN"/>
              <a:t>Prefab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      2</a:t>
            </a:r>
            <a:r>
              <a:rPr lang="zh-CN" altLang="en-US"/>
              <a:t>，基于文件夹进行打包。</a:t>
            </a:r>
            <a:endParaRPr lang="zh-CN" altLang="en-US"/>
          </a:p>
          <a:p>
            <a:r>
              <a:rPr lang="zh-CN" altLang="en-US"/>
              <a:t>（关于编辑器下样式修改大家可以自己进行更完美的设置）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AssetBundle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 pitchFamily="34" charset="0"/>
                <a:ea typeface="微软雅黑" panose="020B0503020204020204" pitchFamily="34" charset="-122"/>
                <a:sym typeface="+mn-ea"/>
              </a:rPr>
              <a:t>打包管理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918493" y="154550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包：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15745" y="2323465"/>
            <a:ext cx="63334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1</a:t>
            </a:r>
            <a:r>
              <a:rPr lang="zh-CN" altLang="en-US"/>
              <a:t>，根据单个文件和文件夹设置</a:t>
            </a:r>
            <a:r>
              <a:rPr lang="en-US" altLang="zh-CN"/>
              <a:t>AB</a:t>
            </a:r>
            <a:r>
              <a:rPr lang="zh-CN" altLang="en-US"/>
              <a:t>包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，剔除冗余</a:t>
            </a:r>
            <a:r>
              <a:rPr lang="en-US" altLang="zh-CN"/>
              <a:t>AB</a:t>
            </a:r>
            <a:r>
              <a:rPr lang="zh-CN" altLang="en-US"/>
              <a:t>包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，生成</a:t>
            </a:r>
            <a:r>
              <a:rPr lang="en-US" altLang="zh-CN"/>
              <a:t>AB</a:t>
            </a:r>
            <a:r>
              <a:rPr lang="zh-CN" altLang="en-US"/>
              <a:t>包配置表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圆角矩形 24"/>
          <p:cNvSpPr/>
          <p:nvPr/>
        </p:nvSpPr>
        <p:spPr>
          <a:xfrm>
            <a:off x="7748905" y="1797050"/>
            <a:ext cx="4054475" cy="442087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211195" y="1797050"/>
            <a:ext cx="4054475" cy="442087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类对象池资源池对象池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435893" y="94733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基本结构示意：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05485" y="3539490"/>
            <a:ext cx="2094230" cy="4540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AssetBundle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99715" y="3582035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3959225" y="2540000"/>
            <a:ext cx="2557145" cy="2889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/>
              <a:t>RescourceManager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705225" y="2002790"/>
            <a:ext cx="3065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基于</a:t>
            </a:r>
            <a:r>
              <a:rPr lang="en-US" altLang="zh-CN"/>
              <a:t>AssetBundle</a:t>
            </a:r>
            <a:r>
              <a:rPr lang="zh-CN" altLang="en-US"/>
              <a:t>的资源管理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188460" y="2931160"/>
            <a:ext cx="0" cy="840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3705225" y="3771265"/>
            <a:ext cx="965200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资源同步加载</a:t>
            </a:r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5172710" y="2969895"/>
            <a:ext cx="19685" cy="7816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4747260" y="3771265"/>
            <a:ext cx="994410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资源异步加载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6264275" y="2969895"/>
            <a:ext cx="0" cy="723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5838825" y="3781425"/>
            <a:ext cx="994410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资源预加载</a:t>
            </a:r>
            <a:endParaRPr lang="zh-CN" altLang="en-US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4197985" y="4572000"/>
            <a:ext cx="627380" cy="6565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5231130" y="4582160"/>
            <a:ext cx="0" cy="6756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>
            <a:off x="5588000" y="4630420"/>
            <a:ext cx="801370" cy="5981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22"/>
          <p:cNvSpPr/>
          <p:nvPr/>
        </p:nvSpPr>
        <p:spPr>
          <a:xfrm>
            <a:off x="3833495" y="5257800"/>
            <a:ext cx="2992120" cy="5988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为上层提供资源加载接口</a:t>
            </a:r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3975735" y="3162935"/>
            <a:ext cx="2548890" cy="280035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FF0000"/>
                </a:solidFill>
              </a:rPr>
              <a:t>资源池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337425" y="3582035"/>
            <a:ext cx="411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944485" y="2002790"/>
            <a:ext cx="3662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基于</a:t>
            </a:r>
            <a:r>
              <a:rPr lang="en-US"/>
              <a:t>ResourceManager</a:t>
            </a:r>
            <a:r>
              <a:rPr lang="zh-CN" altLang="en-US"/>
              <a:t>的对象管理</a:t>
            </a:r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8651875" y="2540000"/>
            <a:ext cx="2432050" cy="2889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/>
              <a:t>ObjectManager</a:t>
            </a:r>
            <a:endParaRPr lang="en-US" altLang="zh-CN"/>
          </a:p>
        </p:txBody>
      </p:sp>
      <p:sp>
        <p:nvSpPr>
          <p:cNvPr id="29" name="圆角矩形 28"/>
          <p:cNvSpPr/>
          <p:nvPr/>
        </p:nvSpPr>
        <p:spPr>
          <a:xfrm>
            <a:off x="8593455" y="3162935"/>
            <a:ext cx="2548890" cy="280035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FF0000"/>
                </a:solidFill>
              </a:rPr>
              <a:t>对象池</a:t>
            </a:r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30" name="直接箭头连接符 29"/>
          <p:cNvCxnSpPr/>
          <p:nvPr/>
        </p:nvCxnSpPr>
        <p:spPr>
          <a:xfrm>
            <a:off x="8872220" y="2912110"/>
            <a:ext cx="0" cy="840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圆角矩形 30"/>
          <p:cNvSpPr/>
          <p:nvPr/>
        </p:nvSpPr>
        <p:spPr>
          <a:xfrm>
            <a:off x="8378825" y="3781425"/>
            <a:ext cx="986155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对象同步加载</a:t>
            </a:r>
            <a:endParaRPr lang="zh-CN" altLang="en-US"/>
          </a:p>
        </p:txBody>
      </p:sp>
      <p:cxnSp>
        <p:nvCxnSpPr>
          <p:cNvPr id="32" name="直接箭头连接符 31"/>
          <p:cNvCxnSpPr/>
          <p:nvPr/>
        </p:nvCxnSpPr>
        <p:spPr>
          <a:xfrm>
            <a:off x="9925685" y="2911475"/>
            <a:ext cx="0" cy="840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9443085" y="3781425"/>
            <a:ext cx="965200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对象异步加载</a:t>
            </a:r>
            <a:endParaRPr lang="zh-CN" altLang="en-US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10892155" y="2931160"/>
            <a:ext cx="0" cy="840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圆角矩形 34"/>
          <p:cNvSpPr/>
          <p:nvPr/>
        </p:nvSpPr>
        <p:spPr>
          <a:xfrm>
            <a:off x="10467975" y="3781425"/>
            <a:ext cx="965200" cy="666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对象预加载</a:t>
            </a:r>
            <a:endParaRPr lang="zh-CN" altLang="en-US"/>
          </a:p>
        </p:txBody>
      </p:sp>
      <p:cxnSp>
        <p:nvCxnSpPr>
          <p:cNvPr id="44" name="直接箭头连接符 43"/>
          <p:cNvCxnSpPr/>
          <p:nvPr/>
        </p:nvCxnSpPr>
        <p:spPr>
          <a:xfrm>
            <a:off x="8794115" y="4641215"/>
            <a:ext cx="627380" cy="6565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>
            <a:off x="9827260" y="4651375"/>
            <a:ext cx="0" cy="6756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 flipH="1">
            <a:off x="10184130" y="4699635"/>
            <a:ext cx="801370" cy="5981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8429625" y="5327015"/>
            <a:ext cx="2992120" cy="5988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为上层提供资源加载接口</a:t>
            </a:r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5504180" y="715645"/>
            <a:ext cx="1447800" cy="3956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类对象池</a:t>
            </a:r>
            <a:endParaRPr lang="zh-CN" altLang="en-US"/>
          </a:p>
        </p:txBody>
      </p:sp>
      <p:cxnSp>
        <p:nvCxnSpPr>
          <p:cNvPr id="49" name="直接箭头连接符 48"/>
          <p:cNvCxnSpPr/>
          <p:nvPr/>
        </p:nvCxnSpPr>
        <p:spPr>
          <a:xfrm flipH="1">
            <a:off x="1739265" y="947420"/>
            <a:ext cx="3600450" cy="25292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 flipH="1">
            <a:off x="6225540" y="1188720"/>
            <a:ext cx="9525" cy="521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7132955" y="947420"/>
            <a:ext cx="2741295" cy="7816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Demi" panose="020B0703020102020204" charset="0"/>
                <a:ea typeface="微软雅黑" panose="020B0503020204020204" pitchFamily="34" charset="-122"/>
                <a:cs typeface="Franklin Gothic Demi" panose="020B0703020102020204" charset="0"/>
                <a:sym typeface="+mn-ea"/>
              </a:rPr>
              <a:t>类对象池资源池对象池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Demi" panose="020B0703020102020204" charset="0"/>
              <a:ea typeface="微软雅黑" panose="020B0503020204020204" pitchFamily="34" charset="-122"/>
              <a:cs typeface="Franklin Gothic Demi" panose="020B0703020102020204" charset="0"/>
              <a:sym typeface="+mn-ea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435893" y="947332"/>
            <a:ext cx="3128208" cy="360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AssetBundleManager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1"/>
          <p:cNvSpPr txBox="1"/>
          <p:nvPr/>
        </p:nvSpPr>
        <p:spPr>
          <a:xfrm>
            <a:off x="821690" y="1924050"/>
            <a:ext cx="7037705" cy="21304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：读取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AssetBundle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配置表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：设置中间类进行引用计数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：根据路径加载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AssetBundle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：根据路径卸载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AssetBundle</a:t>
            </a:r>
            <a:endParaRPr lang="en-US" altLang="zh-CN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：为</a:t>
            </a:r>
            <a:r>
              <a:rPr lang="en-US" altLang="zh-CN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ResourceManager</a:t>
            </a:r>
            <a:r>
              <a:rPr lang="zh-CN" altLang="en-US" sz="1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提供加载中间类，根据中间类释放资源，查找中间类等方法</a:t>
            </a:r>
            <a:endParaRPr lang="zh-CN" altLang="en-US" sz="1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1211">
      <a:dk1>
        <a:sysClr val="windowText" lastClr="000000"/>
      </a:dk1>
      <a:lt1>
        <a:sysClr val="window" lastClr="FFFFFF"/>
      </a:lt1>
      <a:dk2>
        <a:srgbClr val="97D5EA"/>
      </a:dk2>
      <a:lt2>
        <a:srgbClr val="3BBDE0"/>
      </a:lt2>
      <a:accent1>
        <a:srgbClr val="3BBDE0"/>
      </a:accent1>
      <a:accent2>
        <a:srgbClr val="97D5EA"/>
      </a:accent2>
      <a:accent3>
        <a:srgbClr val="3BBDE0"/>
      </a:accent3>
      <a:accent4>
        <a:srgbClr val="97D5EA"/>
      </a:accent4>
      <a:accent5>
        <a:srgbClr val="3BBDE0"/>
      </a:accent5>
      <a:accent6>
        <a:srgbClr val="97D5EA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自定义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70C1"/>
      </a:accent1>
      <a:accent2>
        <a:srgbClr val="A6A6A6"/>
      </a:accent2>
      <a:accent3>
        <a:srgbClr val="0170C1"/>
      </a:accent3>
      <a:accent4>
        <a:srgbClr val="A6A6A6"/>
      </a:accent4>
      <a:accent5>
        <a:srgbClr val="0170C1"/>
      </a:accent5>
      <a:accent6>
        <a:srgbClr val="A6A6A6"/>
      </a:accent6>
      <a:hlink>
        <a:srgbClr val="0170C1"/>
      </a:hlink>
      <a:folHlink>
        <a:srgbClr val="A6A6A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2523</Words>
  <Application>WPS 演示</Application>
  <PresentationFormat>宽屏</PresentationFormat>
  <Paragraphs>299</Paragraphs>
  <Slides>18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Kozuka Gothic Pro M</vt:lpstr>
      <vt:lpstr>Franklin Gothic Demi</vt:lpstr>
      <vt:lpstr>Franklin Gothic Medium</vt:lpstr>
      <vt:lpstr>Impact</vt:lpstr>
      <vt:lpstr>Arial Unicode MS</vt:lpstr>
      <vt:lpstr>Arial Black</vt:lpstr>
      <vt:lpstr>Calibri</vt:lpstr>
      <vt:lpstr>Yu Gothic UI Semibold</vt:lpstr>
      <vt:lpstr>Office 主题</vt:lpstr>
      <vt:lpstr>1_自定义设计方案</vt:lpstr>
      <vt:lpstr>PowerPoint 演示文稿</vt:lpstr>
      <vt:lpstr>PowerPoint 演示文稿</vt:lpstr>
      <vt:lpstr>  预备知识介绍</vt:lpstr>
      <vt:lpstr>AssetBundle打包管理</vt:lpstr>
      <vt:lpstr>AssetBundle打包管理</vt:lpstr>
      <vt:lpstr>AssetBundle打包管理</vt:lpstr>
      <vt:lpstr>AssetBundle打包管理</vt:lpstr>
      <vt:lpstr>类对象池资源池对象池</vt:lpstr>
      <vt:lpstr>类对象池资源池对象池</vt:lpstr>
      <vt:lpstr>类对象池资源池对象池</vt:lpstr>
      <vt:lpstr>类对象池资源池对象池</vt:lpstr>
      <vt:lpstr>基于框架的UI系统</vt:lpstr>
      <vt:lpstr>配置表</vt:lpstr>
      <vt:lpstr>配置表</vt:lpstr>
      <vt:lpstr>配置表</vt:lpstr>
      <vt:lpstr>配置表</vt:lpstr>
      <vt:lpstr>配置表</vt:lpstr>
      <vt:lpstr>配置表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MICHAEL</dc:creator>
  <cp:lastModifiedBy>     罗马教堂的钟声°</cp:lastModifiedBy>
  <cp:revision>157</cp:revision>
  <dcterms:created xsi:type="dcterms:W3CDTF">2015-05-05T08:02:00Z</dcterms:created>
  <dcterms:modified xsi:type="dcterms:W3CDTF">2018-12-26T09:56:47Z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